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3" r:id="rId2"/>
    <p:sldMasterId id="2147483688" r:id="rId3"/>
    <p:sldMasterId id="2147483703" r:id="rId4"/>
    <p:sldMasterId id="2147483705" r:id="rId5"/>
  </p:sldMasterIdLst>
  <p:notesMasterIdLst>
    <p:notesMasterId r:id="rId56"/>
  </p:notesMasterIdLst>
  <p:sldIdLst>
    <p:sldId id="276" r:id="rId6"/>
    <p:sldId id="257" r:id="rId7"/>
    <p:sldId id="259" r:id="rId8"/>
    <p:sldId id="281" r:id="rId9"/>
    <p:sldId id="283" r:id="rId10"/>
    <p:sldId id="284" r:id="rId11"/>
    <p:sldId id="331" r:id="rId12"/>
    <p:sldId id="352" r:id="rId13"/>
    <p:sldId id="312" r:id="rId14"/>
    <p:sldId id="328" r:id="rId15"/>
    <p:sldId id="330" r:id="rId16"/>
    <p:sldId id="329" r:id="rId17"/>
    <p:sldId id="357" r:id="rId18"/>
    <p:sldId id="332" r:id="rId19"/>
    <p:sldId id="333" r:id="rId20"/>
    <p:sldId id="345" r:id="rId21"/>
    <p:sldId id="334" r:id="rId22"/>
    <p:sldId id="351" r:id="rId23"/>
    <p:sldId id="313" r:id="rId24"/>
    <p:sldId id="335" r:id="rId25"/>
    <p:sldId id="341" r:id="rId26"/>
    <p:sldId id="336" r:id="rId27"/>
    <p:sldId id="338" r:id="rId28"/>
    <p:sldId id="337" r:id="rId29"/>
    <p:sldId id="339" r:id="rId30"/>
    <p:sldId id="342" r:id="rId31"/>
    <p:sldId id="343" r:id="rId32"/>
    <p:sldId id="344" r:id="rId33"/>
    <p:sldId id="310" r:id="rId34"/>
    <p:sldId id="295" r:id="rId35"/>
    <p:sldId id="297" r:id="rId36"/>
    <p:sldId id="296" r:id="rId37"/>
    <p:sldId id="309" r:id="rId38"/>
    <p:sldId id="303" r:id="rId39"/>
    <p:sldId id="356" r:id="rId40"/>
    <p:sldId id="353" r:id="rId41"/>
    <p:sldId id="260" r:id="rId42"/>
    <p:sldId id="317" r:id="rId43"/>
    <p:sldId id="348" r:id="rId44"/>
    <p:sldId id="320" r:id="rId45"/>
    <p:sldId id="347" r:id="rId46"/>
    <p:sldId id="346" r:id="rId47"/>
    <p:sldId id="300" r:id="rId48"/>
    <p:sldId id="265" r:id="rId49"/>
    <p:sldId id="359" r:id="rId50"/>
    <p:sldId id="304" r:id="rId51"/>
    <p:sldId id="305" r:id="rId52"/>
    <p:sldId id="321" r:id="rId53"/>
    <p:sldId id="318" r:id="rId54"/>
    <p:sldId id="298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D9D6"/>
    <a:srgbClr val="FF3300"/>
    <a:srgbClr val="E57EFF"/>
    <a:srgbClr val="B2BEF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969" autoAdjust="0"/>
  </p:normalViewPr>
  <p:slideViewPr>
    <p:cSldViewPr snapToGrid="0">
      <p:cViewPr varScale="1">
        <p:scale>
          <a:sx n="65" d="100"/>
          <a:sy n="65" d="100"/>
        </p:scale>
        <p:origin x="9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presProps" Target="pres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181127-2C25-45A8-9D28-2CC42C652D57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30A7B2-756A-4589-B3E1-904883648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348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5" name="Google Shape;7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54875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BBD1826C-C6CC-216B-9ECC-D95AC072F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5389D492-78BA-1FC4-616D-6E62F833C4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7:notes">
            <a:extLst>
              <a:ext uri="{FF2B5EF4-FFF2-40B4-BE49-F238E27FC236}">
                <a16:creationId xmlns:a16="http://schemas.microsoft.com/office/drawing/2014/main" id="{480685CA-01DE-7010-4666-40B81FDAD2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304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B61384FC-B1F1-5FAC-9078-FF69373F6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AB5E247F-E115-3A19-6F7F-34712005D8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7:notes">
            <a:extLst>
              <a:ext uri="{FF2B5EF4-FFF2-40B4-BE49-F238E27FC236}">
                <a16:creationId xmlns:a16="http://schemas.microsoft.com/office/drawing/2014/main" id="{1F0AF772-3DB1-4724-EAD9-3269BAD167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7455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F3FA6365-281D-B896-52D9-EA68F40D1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5DE8A413-0AA4-8966-CC7C-B178F36D47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7:notes">
            <a:extLst>
              <a:ext uri="{FF2B5EF4-FFF2-40B4-BE49-F238E27FC236}">
                <a16:creationId xmlns:a16="http://schemas.microsoft.com/office/drawing/2014/main" id="{870A473D-85BA-813A-D06A-D2E4D66E43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3667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0CE00EE2-2413-73EF-65C9-3554FAB20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017C9111-857A-3165-2419-D36302061A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7:notes">
            <a:extLst>
              <a:ext uri="{FF2B5EF4-FFF2-40B4-BE49-F238E27FC236}">
                <a16:creationId xmlns:a16="http://schemas.microsoft.com/office/drawing/2014/main" id="{F6BE9161-1486-3BCD-BDE3-CE28205291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9092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C5536C35-585E-CCEC-8EE6-E95D87EA1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B05B9632-D739-87C2-A7EC-C5D667B47C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7:notes">
            <a:extLst>
              <a:ext uri="{FF2B5EF4-FFF2-40B4-BE49-F238E27FC236}">
                <a16:creationId xmlns:a16="http://schemas.microsoft.com/office/drawing/2014/main" id="{42CC73DD-4149-71D2-6BD5-1D68DABD7F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0792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FD6BB527-83E5-E042-7683-4331D51B5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DF36FE1D-90D2-4081-A6A9-EA77BC4C00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7:notes">
            <a:extLst>
              <a:ext uri="{FF2B5EF4-FFF2-40B4-BE49-F238E27FC236}">
                <a16:creationId xmlns:a16="http://schemas.microsoft.com/office/drawing/2014/main" id="{9DCBFFA4-BA73-08DA-D2AA-F5A812E11A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39705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8DB65EA0-8A55-9438-FEB8-D49ABA693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435F134F-830D-54E1-CB72-7CA6398535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7:notes">
            <a:extLst>
              <a:ext uri="{FF2B5EF4-FFF2-40B4-BE49-F238E27FC236}">
                <a16:creationId xmlns:a16="http://schemas.microsoft.com/office/drawing/2014/main" id="{3C6F0361-BE9B-2081-C595-DB155F72A3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06520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8E647B49-BAEB-2640-C8C8-167B09D14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795C092E-F41F-5F3D-4344-79E9FA3563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7:notes">
            <a:extLst>
              <a:ext uri="{FF2B5EF4-FFF2-40B4-BE49-F238E27FC236}">
                <a16:creationId xmlns:a16="http://schemas.microsoft.com/office/drawing/2014/main" id="{7C78B2EE-A9FF-9871-02BF-10A349620D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8700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4345995D-8388-A70A-D682-90FC86EDC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>
            <a:extLst>
              <a:ext uri="{FF2B5EF4-FFF2-40B4-BE49-F238E27FC236}">
                <a16:creationId xmlns:a16="http://schemas.microsoft.com/office/drawing/2014/main" id="{64B2EC8B-555F-16C4-21F5-88EDF97FC7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5:notes">
            <a:extLst>
              <a:ext uri="{FF2B5EF4-FFF2-40B4-BE49-F238E27FC236}">
                <a16:creationId xmlns:a16="http://schemas.microsoft.com/office/drawing/2014/main" id="{4F13AA3F-D610-221D-9351-6E39F10592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46026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2727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0A7B2-756A-4589-B3E1-9048836487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367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20C557D9-2B72-1643-E202-BCDE9C40A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7190D829-4475-6C17-A92B-92FAEACBF3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7:notes">
            <a:extLst>
              <a:ext uri="{FF2B5EF4-FFF2-40B4-BE49-F238E27FC236}">
                <a16:creationId xmlns:a16="http://schemas.microsoft.com/office/drawing/2014/main" id="{3DA12461-60E8-AA56-90F7-EE0917117F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13069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E2E4A383-08A0-00CA-82CB-37FA03829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EC390600-5A79-C8DC-4517-09E1765957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7:notes">
            <a:extLst>
              <a:ext uri="{FF2B5EF4-FFF2-40B4-BE49-F238E27FC236}">
                <a16:creationId xmlns:a16="http://schemas.microsoft.com/office/drawing/2014/main" id="{3A81CA06-F4F7-558C-FE8B-73BB589B81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15929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CFD2B5F9-C0A5-F0A9-D877-C290FC542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749C5F9C-5C2C-7CAB-E5C7-BF161C76C4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7:notes">
            <a:extLst>
              <a:ext uri="{FF2B5EF4-FFF2-40B4-BE49-F238E27FC236}">
                <a16:creationId xmlns:a16="http://schemas.microsoft.com/office/drawing/2014/main" id="{5DDF306C-81D8-AE63-A441-1714C32446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17845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D2A0FB0F-803F-1256-AF68-F2C0BE82E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698E4A53-B369-7DD6-E657-DCBCAE630B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7:notes">
            <a:extLst>
              <a:ext uri="{FF2B5EF4-FFF2-40B4-BE49-F238E27FC236}">
                <a16:creationId xmlns:a16="http://schemas.microsoft.com/office/drawing/2014/main" id="{E6A4AE17-3775-A7C7-5D50-634A2905EA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90926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0BF73BD0-49A4-1F7B-23A3-5CDB87232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3D7F1855-2F83-3AD9-2334-C9229C6BE6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7:notes">
            <a:extLst>
              <a:ext uri="{FF2B5EF4-FFF2-40B4-BE49-F238E27FC236}">
                <a16:creationId xmlns:a16="http://schemas.microsoft.com/office/drawing/2014/main" id="{79D90822-F286-FA21-4DBC-59604A6A9B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81287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5079BF13-458D-FC74-923A-AC257D6BD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0D1CD94B-F7DF-7359-3440-4A361AF780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7:notes">
            <a:extLst>
              <a:ext uri="{FF2B5EF4-FFF2-40B4-BE49-F238E27FC236}">
                <a16:creationId xmlns:a16="http://schemas.microsoft.com/office/drawing/2014/main" id="{E9475CD6-E820-A7DB-45D7-5996DFB4A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72795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5FE405CE-CD70-1018-63F5-DB504B942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5DF16882-3DCC-6463-C30B-A4DA691A24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7:notes">
            <a:extLst>
              <a:ext uri="{FF2B5EF4-FFF2-40B4-BE49-F238E27FC236}">
                <a16:creationId xmlns:a16="http://schemas.microsoft.com/office/drawing/2014/main" id="{D790B40B-04A1-F279-BF2A-CC84F20120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34049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C25C1175-7B46-B83F-B8AC-DE4BEF546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53B4595A-5A93-E382-0596-D83526634F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7:notes">
            <a:extLst>
              <a:ext uri="{FF2B5EF4-FFF2-40B4-BE49-F238E27FC236}">
                <a16:creationId xmlns:a16="http://schemas.microsoft.com/office/drawing/2014/main" id="{FD381D29-A596-8DCE-E017-716AED057D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47499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3745EB85-12CE-90C7-1C55-99D76BC7D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6F3E226B-4722-9085-1060-7ECC1F5FAB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7:notes">
            <a:extLst>
              <a:ext uri="{FF2B5EF4-FFF2-40B4-BE49-F238E27FC236}">
                <a16:creationId xmlns:a16="http://schemas.microsoft.com/office/drawing/2014/main" id="{C4B56586-640F-43FF-112B-BA7AA9A78E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19786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7830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D9101BAA-617C-4DD4-83E3-F61C2DCDE9B7}" type="slidenum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30</a:t>
            </a:fld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35313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5" name="Google Shape;7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32215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66772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DD2E963C-CC0E-C8DD-1863-02CF46843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>
            <a:extLst>
              <a:ext uri="{FF2B5EF4-FFF2-40B4-BE49-F238E27FC236}">
                <a16:creationId xmlns:a16="http://schemas.microsoft.com/office/drawing/2014/main" id="{EDAD175E-1156-9017-2716-89DB57BDA0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85DC5C0D-BEF0-5E28-9D09-6A01A9E683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76455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33E85A9C-BB55-26DE-8D81-F077225D0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E9F4C3BB-6CBC-24EF-BDBE-BD84B27254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7:notes">
            <a:extLst>
              <a:ext uri="{FF2B5EF4-FFF2-40B4-BE49-F238E27FC236}">
                <a16:creationId xmlns:a16="http://schemas.microsoft.com/office/drawing/2014/main" id="{3E72E446-D564-F405-DCA2-5213F3DF7E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81484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3271895A-5692-D9AA-E35C-843B93BAC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F3B45207-A482-2322-7D9A-0EAE884656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7:notes">
            <a:extLst>
              <a:ext uri="{FF2B5EF4-FFF2-40B4-BE49-F238E27FC236}">
                <a16:creationId xmlns:a16="http://schemas.microsoft.com/office/drawing/2014/main" id="{C6259213-1744-99C5-F7F1-269ED77E66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69227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>
          <a:extLst>
            <a:ext uri="{FF2B5EF4-FFF2-40B4-BE49-F238E27FC236}">
              <a16:creationId xmlns:a16="http://schemas.microsoft.com/office/drawing/2014/main" id="{0EF23919-E497-F319-B50B-DC229DD83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:notes">
            <a:extLst>
              <a:ext uri="{FF2B5EF4-FFF2-40B4-BE49-F238E27FC236}">
                <a16:creationId xmlns:a16="http://schemas.microsoft.com/office/drawing/2014/main" id="{01D9C3FA-1CFA-DD0E-75AC-99E6591E9C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5" name="Google Shape;75;p1:notes">
            <a:extLst>
              <a:ext uri="{FF2B5EF4-FFF2-40B4-BE49-F238E27FC236}">
                <a16:creationId xmlns:a16="http://schemas.microsoft.com/office/drawing/2014/main" id="{08630CB2-4BB7-8CB2-7699-406360589B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8272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75B80-BA5C-44AE-E9F6-27C06267A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022F97-2F25-6CBE-D2C2-0F2E04C923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ED0638-5129-F96E-EBD2-A0800956BE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BD377-9F9E-51EC-532A-D5237C0A92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1191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00249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EE599-1AB3-BA2E-C17F-EFBB399D1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62B090-297D-22E0-3F7E-0E828FF587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F830B2-4FAE-955B-AB20-46DECADBBA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9119D-EC02-6050-0C21-C71DF22007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89250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36451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1" name="Google Shape;1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34218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30046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1515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3630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1" name="Google Shape;1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8204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C85E987E-85EF-9068-FE65-FE3140503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>
            <a:extLst>
              <a:ext uri="{FF2B5EF4-FFF2-40B4-BE49-F238E27FC236}">
                <a16:creationId xmlns:a16="http://schemas.microsoft.com/office/drawing/2014/main" id="{69113549-68A7-F652-E81B-1B0B401DD5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1" name="Google Shape;121;p6:notes">
            <a:extLst>
              <a:ext uri="{FF2B5EF4-FFF2-40B4-BE49-F238E27FC236}">
                <a16:creationId xmlns:a16="http://schemas.microsoft.com/office/drawing/2014/main" id="{899C1D83-C4AE-4F78-9C4A-3CC4FCCA61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630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64AED364-44FD-76E6-86EF-9499FD180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>
            <a:extLst>
              <a:ext uri="{FF2B5EF4-FFF2-40B4-BE49-F238E27FC236}">
                <a16:creationId xmlns:a16="http://schemas.microsoft.com/office/drawing/2014/main" id="{A4B96B9D-C503-29D8-B015-F7BE7B9E6A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7169E3F1-F199-E989-9E33-CA51D770CF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0574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8907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BE55-06EC-B98B-CF6B-ED0AE23A3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39D20A-0B87-3710-47FC-A4B6F7DF0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C4914-82C8-6DE5-C9E4-7A49A7809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FF964-2EE4-4AE8-B2C8-2AA31BA66B0B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B0B81-CFEE-25F3-8909-2765944EA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084FE-B646-141C-077C-7AE1F7DBB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EE12F-A6C3-4CEA-8D99-3FB9E2E1B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16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D2D4D-93BD-BE95-191C-7FFFACB18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2F8037-1BC2-AC9E-2BCF-04A521D0D0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15FA6-D58F-BCC5-80B4-E74A87C37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FF964-2EE4-4AE8-B2C8-2AA31BA66B0B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48BD15-A0E5-0AEC-B75B-775FEF0B6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5704C-F730-412F-3739-DDCFF97F0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EE12F-A6C3-4CEA-8D99-3FB9E2E1B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950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8EE90E-49DB-A316-AC27-D4E49C8087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4C2396-2D37-FED8-62AD-3267BD096B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9562D-D395-5C4A-9E8B-3DA8BE1CB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FF964-2EE4-4AE8-B2C8-2AA31BA66B0B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DD57D-3FC1-8640-AC89-294928DD4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10F41-C488-1759-1E26-683D464BB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EE12F-A6C3-4CEA-8D99-3FB9E2E1B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292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1_Section 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 txBox="1">
            <a:spLocks noGrp="1"/>
          </p:cNvSpPr>
          <p:nvPr>
            <p:ph type="title"/>
          </p:nvPr>
        </p:nvSpPr>
        <p:spPr>
          <a:xfrm>
            <a:off x="5029200" y="2705187"/>
            <a:ext cx="6197600" cy="2704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ebas Neue"/>
              <a:buNone/>
              <a:defRPr sz="6667">
                <a:solidFill>
                  <a:schemeClr val="bg2"/>
                </a:solidFill>
                <a:latin typeface="Sora SemiBold" pitchFamily="2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6" name="Google Shape;36;p18"/>
          <p:cNvSpPr txBox="1">
            <a:spLocks noGrp="1"/>
          </p:cNvSpPr>
          <p:nvPr>
            <p:ph type="body" idx="1"/>
          </p:nvPr>
        </p:nvSpPr>
        <p:spPr>
          <a:xfrm>
            <a:off x="5029200" y="5409539"/>
            <a:ext cx="6197600" cy="711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naheim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800">
                <a:solidFill>
                  <a:srgbClr val="888888"/>
                </a:solidFill>
              </a:defRPr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7509" lvl="5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7093" lvl="6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6678" lvl="7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6263" lvl="8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7" name="Google Shape;37;p18"/>
          <p:cNvSpPr txBox="1">
            <a:spLocks noGrp="1"/>
          </p:cNvSpPr>
          <p:nvPr>
            <p:ph type="body" idx="2"/>
          </p:nvPr>
        </p:nvSpPr>
        <p:spPr>
          <a:xfrm>
            <a:off x="965200" y="762825"/>
            <a:ext cx="2774621" cy="2187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11733">
                <a:solidFill>
                  <a:schemeClr val="tx2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800">
                <a:solidFill>
                  <a:srgbClr val="888888"/>
                </a:solidFill>
              </a:defRPr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7509" lvl="5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7093" lvl="6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6678" lvl="7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6263" lvl="8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2190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ctrTitle"/>
          </p:nvPr>
        </p:nvSpPr>
        <p:spPr>
          <a:xfrm>
            <a:off x="6096000" y="2271250"/>
            <a:ext cx="5130800" cy="1494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Bebas Neue"/>
              <a:buNone/>
              <a:defRPr sz="6400">
                <a:solidFill>
                  <a:schemeClr val="bg2"/>
                </a:solidFill>
                <a:latin typeface="Sora SemiBold" pitchFamily="2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13;p15"/>
          <p:cNvSpPr txBox="1">
            <a:spLocks noGrp="1"/>
          </p:cNvSpPr>
          <p:nvPr>
            <p:ph type="subTitle" idx="1"/>
          </p:nvPr>
        </p:nvSpPr>
        <p:spPr>
          <a:xfrm>
            <a:off x="6096000" y="3857674"/>
            <a:ext cx="5130800" cy="468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bg2"/>
                </a:solidFill>
                <a:latin typeface="Lato" panose="020F0502020204030203" pitchFamily="34" charset="0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7793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bg>
      <p:bgPr>
        <a:solidFill>
          <a:schemeClr val="bg2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0"/>
          <p:cNvSpPr txBox="1">
            <a:spLocks noGrp="1"/>
          </p:cNvSpPr>
          <p:nvPr>
            <p:ph type="body" idx="1"/>
          </p:nvPr>
        </p:nvSpPr>
        <p:spPr>
          <a:xfrm>
            <a:off x="965200" y="2820831"/>
            <a:ext cx="4429853" cy="2844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867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1219170" lvl="1" indent="-44025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2pPr>
            <a:lvl3pPr marL="1828754" lvl="2" indent="-44025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3pPr>
            <a:lvl4pPr marL="2438339" lvl="3" indent="-44025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4pPr>
            <a:lvl5pPr marL="3047924" lvl="4" indent="-44025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3" name="Google Shape;43;p20"/>
          <p:cNvSpPr txBox="1">
            <a:spLocks noGrp="1"/>
          </p:cNvSpPr>
          <p:nvPr>
            <p:ph type="body" idx="2"/>
          </p:nvPr>
        </p:nvSpPr>
        <p:spPr>
          <a:xfrm>
            <a:off x="6340172" y="2820831"/>
            <a:ext cx="4429848" cy="2844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867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1219170" lvl="1" indent="-44025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2pPr>
            <a:lvl3pPr marL="1828754" lvl="2" indent="-44025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3pPr>
            <a:lvl4pPr marL="2438339" lvl="3" indent="-44025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4pPr>
            <a:lvl5pPr marL="3047924" lvl="4" indent="-44025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4" name="Google Shape;44;p20"/>
          <p:cNvSpPr txBox="1">
            <a:spLocks noGrp="1"/>
          </p:cNvSpPr>
          <p:nvPr>
            <p:ph type="title"/>
          </p:nvPr>
        </p:nvSpPr>
        <p:spPr>
          <a:xfrm>
            <a:off x="965200" y="736600"/>
            <a:ext cx="10261600" cy="785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bg1"/>
                </a:solidFill>
                <a:latin typeface="Sora SemiBold" pitchFamily="2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5" name="Google Shape;45;p20"/>
          <p:cNvSpPr txBox="1">
            <a:spLocks noGrp="1"/>
          </p:cNvSpPr>
          <p:nvPr>
            <p:ph type="body" idx="3"/>
          </p:nvPr>
        </p:nvSpPr>
        <p:spPr>
          <a:xfrm>
            <a:off x="965200" y="2297522"/>
            <a:ext cx="4429853" cy="523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667" b="1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800">
                <a:solidFill>
                  <a:srgbClr val="888888"/>
                </a:solidFill>
              </a:defRPr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7509" lvl="5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7093" lvl="6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6678" lvl="7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6263" lvl="8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46" name="Google Shape;46;p20"/>
          <p:cNvSpPr txBox="1">
            <a:spLocks noGrp="1"/>
          </p:cNvSpPr>
          <p:nvPr>
            <p:ph type="body" idx="4"/>
          </p:nvPr>
        </p:nvSpPr>
        <p:spPr>
          <a:xfrm>
            <a:off x="6340172" y="2297522"/>
            <a:ext cx="4429848" cy="523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667" b="1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800">
                <a:solidFill>
                  <a:srgbClr val="888888"/>
                </a:solidFill>
              </a:defRPr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7509" lvl="5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7093" lvl="6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6678" lvl="7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6263" lvl="8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3443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userDrawn="1">
  <p:cSld name="One column text">
    <p:bg>
      <p:bgPr>
        <a:solidFill>
          <a:schemeClr val="bg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 txBox="1">
            <a:spLocks noGrp="1"/>
          </p:cNvSpPr>
          <p:nvPr>
            <p:ph type="body" idx="1"/>
          </p:nvPr>
        </p:nvSpPr>
        <p:spPr>
          <a:xfrm>
            <a:off x="965201" y="2151113"/>
            <a:ext cx="5632244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867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1219170" lvl="1" indent="-44025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2pPr>
            <a:lvl3pPr marL="1828754" lvl="2" indent="-44025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3pPr>
            <a:lvl4pPr marL="2438339" lvl="3" indent="-44025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4pPr>
            <a:lvl5pPr marL="3047924" lvl="4" indent="-44025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0" name="Google Shape;40;p19"/>
          <p:cNvSpPr txBox="1">
            <a:spLocks noGrp="1"/>
          </p:cNvSpPr>
          <p:nvPr>
            <p:ph type="title"/>
          </p:nvPr>
        </p:nvSpPr>
        <p:spPr>
          <a:xfrm>
            <a:off x="965200" y="736600"/>
            <a:ext cx="10261600" cy="66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bg1"/>
                </a:solidFill>
                <a:latin typeface="Sora SemiBold" pitchFamily="2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0822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"/>
          <p:cNvSpPr txBox="1">
            <a:spLocks noGrp="1"/>
          </p:cNvSpPr>
          <p:nvPr>
            <p:ph type="title"/>
          </p:nvPr>
        </p:nvSpPr>
        <p:spPr>
          <a:xfrm>
            <a:off x="965200" y="1767369"/>
            <a:ext cx="10261600" cy="3432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bg2"/>
                </a:solidFill>
                <a:latin typeface="Sora SemiBold" pitchFamily="2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6368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6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6"/>
          <p:cNvSpPr txBox="1">
            <a:spLocks noGrp="1"/>
          </p:cNvSpPr>
          <p:nvPr>
            <p:ph type="title"/>
          </p:nvPr>
        </p:nvSpPr>
        <p:spPr>
          <a:xfrm>
            <a:off x="965201" y="5125536"/>
            <a:ext cx="10261599" cy="9958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bg2"/>
                </a:solidFill>
                <a:latin typeface="Sora SemiBold" pitchFamily="2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5303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bg2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7"/>
          <p:cNvSpPr txBox="1">
            <a:spLocks noGrp="1"/>
          </p:cNvSpPr>
          <p:nvPr>
            <p:ph type="title"/>
          </p:nvPr>
        </p:nvSpPr>
        <p:spPr>
          <a:xfrm>
            <a:off x="965200" y="2057940"/>
            <a:ext cx="10261600" cy="1742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6400">
                <a:solidFill>
                  <a:schemeClr val="bg1"/>
                </a:solidFill>
                <a:latin typeface="Sora SemiBold" pitchFamily="2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1" name="Google Shape;71;p27"/>
          <p:cNvSpPr txBox="1">
            <a:spLocks noGrp="1"/>
          </p:cNvSpPr>
          <p:nvPr>
            <p:ph type="body" idx="1"/>
          </p:nvPr>
        </p:nvSpPr>
        <p:spPr>
          <a:xfrm>
            <a:off x="965200" y="3800813"/>
            <a:ext cx="10261600" cy="660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400"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1000"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1000"/>
            </a:lvl5pPr>
            <a:lvl6pPr marL="3657509" lvl="5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1000"/>
            </a:lvl6pPr>
            <a:lvl7pPr marL="4267093" lvl="6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1000"/>
            </a:lvl7pPr>
            <a:lvl8pPr marL="4876678" lvl="7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1000"/>
            </a:lvl8pPr>
            <a:lvl9pPr marL="5486263" lvl="8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10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7068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5857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D5A6B-C225-6CC2-32EC-91C2B4257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B9BC8-D21F-473E-29ED-2E007E95C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1FF0D-F08F-11AD-B155-D90EA8CAC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FF964-2EE4-4AE8-B2C8-2AA31BA66B0B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69ACB-FABE-3F57-E3AB-647523E2D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25A58C-175F-FA7C-98DF-EC64B3ED9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EE12F-A6C3-4CEA-8D99-3FB9E2E1B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9896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userDrawn="1">
  <p:cSld name="Table of contents">
    <p:bg>
      <p:bgPr>
        <a:solidFill>
          <a:schemeClr val="bg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7"/>
          <p:cNvSpPr txBox="1">
            <a:spLocks noGrp="1"/>
          </p:cNvSpPr>
          <p:nvPr>
            <p:ph type="title"/>
          </p:nvPr>
        </p:nvSpPr>
        <p:spPr>
          <a:xfrm>
            <a:off x="965200" y="736601"/>
            <a:ext cx="10261600" cy="701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bg1"/>
                </a:solidFill>
                <a:latin typeface="Sora SemiBold" pitchFamily="2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17"/>
          <p:cNvSpPr txBox="1">
            <a:spLocks noGrp="1"/>
          </p:cNvSpPr>
          <p:nvPr>
            <p:ph type="body" idx="1"/>
          </p:nvPr>
        </p:nvSpPr>
        <p:spPr>
          <a:xfrm>
            <a:off x="2365037" y="3062070"/>
            <a:ext cx="3400323" cy="701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  <a:latin typeface="Lato" panose="020F0502020204030203" pitchFamily="34" charset="0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800">
                <a:solidFill>
                  <a:srgbClr val="888888"/>
                </a:solidFill>
              </a:defRPr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7509" lvl="5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7093" lvl="6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6678" lvl="7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6263" lvl="8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3" name="Google Shape;23;p17"/>
          <p:cNvSpPr txBox="1">
            <a:spLocks noGrp="1"/>
          </p:cNvSpPr>
          <p:nvPr>
            <p:ph type="body" idx="2"/>
          </p:nvPr>
        </p:nvSpPr>
        <p:spPr>
          <a:xfrm>
            <a:off x="2365037" y="2036525"/>
            <a:ext cx="3400323" cy="104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667" b="1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800">
                <a:solidFill>
                  <a:srgbClr val="888888"/>
                </a:solidFill>
              </a:defRPr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7509" lvl="5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7093" lvl="6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6678" lvl="7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6263" lvl="8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4" name="Google Shape;24;p17"/>
          <p:cNvSpPr txBox="1">
            <a:spLocks noGrp="1"/>
          </p:cNvSpPr>
          <p:nvPr>
            <p:ph type="body" idx="3"/>
          </p:nvPr>
        </p:nvSpPr>
        <p:spPr>
          <a:xfrm>
            <a:off x="1138512" y="2282251"/>
            <a:ext cx="1047232" cy="706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200" b="1">
                <a:solidFill>
                  <a:schemeClr val="bg2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800">
                <a:solidFill>
                  <a:srgbClr val="888888"/>
                </a:solidFill>
              </a:defRPr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7509" lvl="5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7093" lvl="6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6678" lvl="7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6263" lvl="8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4"/>
          </p:nvPr>
        </p:nvSpPr>
        <p:spPr>
          <a:xfrm>
            <a:off x="7645535" y="3062070"/>
            <a:ext cx="3400323" cy="701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  <a:latin typeface="Lato" panose="020F0502020204030203" pitchFamily="34" charset="0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800">
                <a:solidFill>
                  <a:srgbClr val="888888"/>
                </a:solidFill>
              </a:defRPr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7509" lvl="5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7093" lvl="6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6678" lvl="7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6263" lvl="8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6" name="Google Shape;26;p17"/>
          <p:cNvSpPr txBox="1">
            <a:spLocks noGrp="1"/>
          </p:cNvSpPr>
          <p:nvPr>
            <p:ph type="body" idx="5"/>
          </p:nvPr>
        </p:nvSpPr>
        <p:spPr>
          <a:xfrm>
            <a:off x="7645537" y="2036526"/>
            <a:ext cx="3400323" cy="104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667" b="1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800">
                <a:solidFill>
                  <a:srgbClr val="888888"/>
                </a:solidFill>
              </a:defRPr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7509" lvl="5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7093" lvl="6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6678" lvl="7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6263" lvl="8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7" name="Google Shape;27;p17"/>
          <p:cNvSpPr txBox="1">
            <a:spLocks noGrp="1"/>
          </p:cNvSpPr>
          <p:nvPr>
            <p:ph type="body" idx="6"/>
          </p:nvPr>
        </p:nvSpPr>
        <p:spPr>
          <a:xfrm>
            <a:off x="6445617" y="2283601"/>
            <a:ext cx="1020627" cy="701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200" b="1">
                <a:solidFill>
                  <a:schemeClr val="bg2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800">
                <a:solidFill>
                  <a:srgbClr val="888888"/>
                </a:solidFill>
              </a:defRPr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7509" lvl="5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7093" lvl="6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6678" lvl="7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6263" lvl="8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8" name="Google Shape;28;p17"/>
          <p:cNvSpPr txBox="1">
            <a:spLocks noGrp="1"/>
          </p:cNvSpPr>
          <p:nvPr>
            <p:ph type="body" idx="7"/>
          </p:nvPr>
        </p:nvSpPr>
        <p:spPr>
          <a:xfrm>
            <a:off x="7645535" y="5191623"/>
            <a:ext cx="3400323" cy="730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  <a:latin typeface="Lato" panose="020F0502020204030203" pitchFamily="34" charset="0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800">
                <a:solidFill>
                  <a:srgbClr val="888888"/>
                </a:solidFill>
              </a:defRPr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7509" lvl="5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7093" lvl="6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6678" lvl="7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6263" lvl="8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8"/>
          </p:nvPr>
        </p:nvSpPr>
        <p:spPr>
          <a:xfrm>
            <a:off x="7645535" y="4219413"/>
            <a:ext cx="3400323" cy="1042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667" b="1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800">
                <a:solidFill>
                  <a:srgbClr val="888888"/>
                </a:solidFill>
              </a:defRPr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7509" lvl="5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7093" lvl="6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6678" lvl="7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6263" lvl="8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0" name="Google Shape;30;p17"/>
          <p:cNvSpPr txBox="1">
            <a:spLocks noGrp="1"/>
          </p:cNvSpPr>
          <p:nvPr>
            <p:ph type="body" idx="9"/>
          </p:nvPr>
        </p:nvSpPr>
        <p:spPr>
          <a:xfrm>
            <a:off x="6445614" y="4462521"/>
            <a:ext cx="1020627" cy="701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200" b="1">
                <a:solidFill>
                  <a:schemeClr val="bg2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800">
                <a:solidFill>
                  <a:srgbClr val="888888"/>
                </a:solidFill>
              </a:defRPr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7509" lvl="5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7093" lvl="6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6678" lvl="7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6263" lvl="8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1" name="Google Shape;31;p17"/>
          <p:cNvSpPr txBox="1">
            <a:spLocks noGrp="1"/>
          </p:cNvSpPr>
          <p:nvPr>
            <p:ph type="body" idx="13"/>
          </p:nvPr>
        </p:nvSpPr>
        <p:spPr>
          <a:xfrm>
            <a:off x="2365037" y="5191622"/>
            <a:ext cx="3400323" cy="730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  <a:latin typeface="Lato" panose="020F0502020204030203" pitchFamily="34" charset="0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800">
                <a:solidFill>
                  <a:srgbClr val="888888"/>
                </a:solidFill>
              </a:defRPr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7509" lvl="5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7093" lvl="6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6678" lvl="7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6263" lvl="8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2" name="Google Shape;32;p17"/>
          <p:cNvSpPr txBox="1">
            <a:spLocks noGrp="1"/>
          </p:cNvSpPr>
          <p:nvPr>
            <p:ph type="body" idx="14"/>
          </p:nvPr>
        </p:nvSpPr>
        <p:spPr>
          <a:xfrm>
            <a:off x="2365037" y="4219412"/>
            <a:ext cx="3400323" cy="1042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667" b="1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800">
                <a:solidFill>
                  <a:srgbClr val="888888"/>
                </a:solidFill>
              </a:defRPr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7509" lvl="5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7093" lvl="6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6678" lvl="7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6263" lvl="8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3" name="Google Shape;33;p17"/>
          <p:cNvSpPr txBox="1">
            <a:spLocks noGrp="1"/>
          </p:cNvSpPr>
          <p:nvPr>
            <p:ph type="body" idx="15"/>
          </p:nvPr>
        </p:nvSpPr>
        <p:spPr>
          <a:xfrm>
            <a:off x="1138512" y="4466488"/>
            <a:ext cx="1047232" cy="701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200" b="1">
                <a:solidFill>
                  <a:schemeClr val="bg2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800">
                <a:solidFill>
                  <a:srgbClr val="888888"/>
                </a:solidFill>
              </a:defRPr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7509" lvl="5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7093" lvl="6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6678" lvl="7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6263" lvl="8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5688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chemeClr val="bg2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1"/>
          <p:cNvSpPr txBox="1">
            <a:spLocks noGrp="1"/>
          </p:cNvSpPr>
          <p:nvPr>
            <p:ph type="title"/>
          </p:nvPr>
        </p:nvSpPr>
        <p:spPr>
          <a:xfrm>
            <a:off x="965200" y="736601"/>
            <a:ext cx="10261600" cy="705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bg1"/>
                </a:solidFill>
                <a:latin typeface="Sora SemiBold" pitchFamily="2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9" name="Google Shape;49;p21"/>
          <p:cNvSpPr txBox="1">
            <a:spLocks noGrp="1"/>
          </p:cNvSpPr>
          <p:nvPr>
            <p:ph type="body" idx="1"/>
          </p:nvPr>
        </p:nvSpPr>
        <p:spPr>
          <a:xfrm>
            <a:off x="965201" y="4105272"/>
            <a:ext cx="3375739" cy="111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867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1219170" lvl="1" indent="-44025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2pPr>
            <a:lvl3pPr marL="1828754" lvl="2" indent="-44025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3pPr>
            <a:lvl4pPr marL="2438339" lvl="3" indent="-44025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4pPr>
            <a:lvl5pPr marL="3047924" lvl="4" indent="-44025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50" name="Google Shape;50;p21"/>
          <p:cNvSpPr txBox="1">
            <a:spLocks noGrp="1"/>
          </p:cNvSpPr>
          <p:nvPr>
            <p:ph type="body" idx="2"/>
          </p:nvPr>
        </p:nvSpPr>
        <p:spPr>
          <a:xfrm>
            <a:off x="4408132" y="4105272"/>
            <a:ext cx="3375739" cy="111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867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1219170" lvl="1" indent="-44025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2pPr>
            <a:lvl3pPr marL="1828754" lvl="2" indent="-44025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3pPr>
            <a:lvl4pPr marL="2438339" lvl="3" indent="-44025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4pPr>
            <a:lvl5pPr marL="3047924" lvl="4" indent="-44025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51" name="Google Shape;51;p21"/>
          <p:cNvSpPr txBox="1">
            <a:spLocks noGrp="1"/>
          </p:cNvSpPr>
          <p:nvPr>
            <p:ph type="body" idx="3"/>
          </p:nvPr>
        </p:nvSpPr>
        <p:spPr>
          <a:xfrm>
            <a:off x="965201" y="3581962"/>
            <a:ext cx="3375739" cy="523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667" b="1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800">
                <a:solidFill>
                  <a:srgbClr val="888888"/>
                </a:solidFill>
              </a:defRPr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7509" lvl="5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7093" lvl="6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6678" lvl="7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6263" lvl="8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52" name="Google Shape;52;p21"/>
          <p:cNvSpPr txBox="1">
            <a:spLocks noGrp="1"/>
          </p:cNvSpPr>
          <p:nvPr>
            <p:ph type="body" idx="4"/>
          </p:nvPr>
        </p:nvSpPr>
        <p:spPr>
          <a:xfrm>
            <a:off x="4408131" y="3579724"/>
            <a:ext cx="3375739" cy="523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667" b="1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800">
                <a:solidFill>
                  <a:srgbClr val="888888"/>
                </a:solidFill>
              </a:defRPr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7509" lvl="5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7093" lvl="6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6678" lvl="7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6263" lvl="8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53" name="Google Shape;53;p21"/>
          <p:cNvSpPr txBox="1">
            <a:spLocks noGrp="1"/>
          </p:cNvSpPr>
          <p:nvPr>
            <p:ph type="body" idx="5"/>
          </p:nvPr>
        </p:nvSpPr>
        <p:spPr>
          <a:xfrm>
            <a:off x="7851061" y="4105271"/>
            <a:ext cx="3375739" cy="111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867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1219170" lvl="1" indent="-44025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2pPr>
            <a:lvl3pPr marL="1828754" lvl="2" indent="-44025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3pPr>
            <a:lvl4pPr marL="2438339" lvl="3" indent="-44025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4pPr>
            <a:lvl5pPr marL="3047924" lvl="4" indent="-44025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54" name="Google Shape;54;p21"/>
          <p:cNvSpPr txBox="1">
            <a:spLocks noGrp="1"/>
          </p:cNvSpPr>
          <p:nvPr>
            <p:ph type="body" idx="6"/>
          </p:nvPr>
        </p:nvSpPr>
        <p:spPr>
          <a:xfrm>
            <a:off x="7851063" y="3574191"/>
            <a:ext cx="3375739" cy="523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667" b="1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800">
                <a:solidFill>
                  <a:srgbClr val="888888"/>
                </a:solidFill>
              </a:defRPr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7509" lvl="5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7093" lvl="6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6678" lvl="7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6263" lvl="8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9800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8;p21">
            <a:extLst>
              <a:ext uri="{FF2B5EF4-FFF2-40B4-BE49-F238E27FC236}">
                <a16:creationId xmlns:a16="http://schemas.microsoft.com/office/drawing/2014/main" id="{610FF660-843B-830C-355D-5F88BC8AC7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5200" y="736601"/>
            <a:ext cx="10261600" cy="684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bg2"/>
                </a:solidFill>
                <a:latin typeface="Sora SemiBold" pitchFamily="2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7384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9537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070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edia Placeholder 10">
            <a:extLst>
              <a:ext uri="{FF2B5EF4-FFF2-40B4-BE49-F238E27FC236}">
                <a16:creationId xmlns:a16="http://schemas.microsoft.com/office/drawing/2014/main" id="{1154DBCB-1D6A-34F7-C62B-EA8309F0D060}"/>
              </a:ext>
            </a:extLst>
          </p:cNvPr>
          <p:cNvSpPr>
            <a:spLocks noGrp="1"/>
          </p:cNvSpPr>
          <p:nvPr>
            <p:ph type="media" sz="quarter" idx="13" hasCustomPrompt="1"/>
          </p:nvPr>
        </p:nvSpPr>
        <p:spPr>
          <a:xfrm>
            <a:off x="7153277" y="731839"/>
            <a:ext cx="3821113" cy="548163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Video Here</a:t>
            </a:r>
            <a:endParaRPr lang="en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06936-CB86-0BCA-AFA4-3949B63CA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230D3-EFA7-4E26-9010-F3B88CF74730}" type="datetimeFigureOut">
              <a:rPr lang="en-US" smtClean="0"/>
              <a:t>4/15/2025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EE3C4-16B1-D758-58C3-66090C852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4DEE6-0FE7-3E62-D65B-E275CDF4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99DD8-29B8-45B5-8982-15F856556F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4959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 txBox="1">
            <a:spLocks noGrp="1"/>
          </p:cNvSpPr>
          <p:nvPr>
            <p:ph type="title"/>
          </p:nvPr>
        </p:nvSpPr>
        <p:spPr>
          <a:xfrm>
            <a:off x="5029200" y="2705187"/>
            <a:ext cx="6197600" cy="2704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ebas Neue"/>
              <a:buNone/>
              <a:defRPr sz="6667">
                <a:solidFill>
                  <a:schemeClr val="bg2"/>
                </a:solidFill>
                <a:latin typeface="Sora SemiBold" pitchFamily="2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6" name="Google Shape;36;p18"/>
          <p:cNvSpPr txBox="1">
            <a:spLocks noGrp="1"/>
          </p:cNvSpPr>
          <p:nvPr>
            <p:ph type="body" idx="1"/>
          </p:nvPr>
        </p:nvSpPr>
        <p:spPr>
          <a:xfrm>
            <a:off x="5029200" y="5409539"/>
            <a:ext cx="6197600" cy="711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naheim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800">
                <a:solidFill>
                  <a:srgbClr val="888888"/>
                </a:solidFill>
              </a:defRPr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7509" lvl="5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7093" lvl="6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6678" lvl="7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6263" lvl="8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7" name="Google Shape;37;p18"/>
          <p:cNvSpPr txBox="1">
            <a:spLocks noGrp="1"/>
          </p:cNvSpPr>
          <p:nvPr>
            <p:ph type="body" idx="2"/>
          </p:nvPr>
        </p:nvSpPr>
        <p:spPr>
          <a:xfrm>
            <a:off x="965200" y="762825"/>
            <a:ext cx="2774621" cy="2187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11733">
                <a:solidFill>
                  <a:schemeClr val="tx2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800">
                <a:solidFill>
                  <a:srgbClr val="888888"/>
                </a:solidFill>
              </a:defRPr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7509" lvl="5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7093" lvl="6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6678" lvl="7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6263" lvl="8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5343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ctrTitle"/>
          </p:nvPr>
        </p:nvSpPr>
        <p:spPr>
          <a:xfrm>
            <a:off x="6096000" y="2271250"/>
            <a:ext cx="5130800" cy="1494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Bebas Neue"/>
              <a:buNone/>
              <a:defRPr sz="6400">
                <a:solidFill>
                  <a:schemeClr val="bg2"/>
                </a:solidFill>
                <a:latin typeface="Sora SemiBold" pitchFamily="2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13;p15"/>
          <p:cNvSpPr txBox="1">
            <a:spLocks noGrp="1"/>
          </p:cNvSpPr>
          <p:nvPr>
            <p:ph type="subTitle" idx="1"/>
          </p:nvPr>
        </p:nvSpPr>
        <p:spPr>
          <a:xfrm>
            <a:off x="6096000" y="3857674"/>
            <a:ext cx="5130800" cy="468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bg2"/>
                </a:solidFill>
                <a:latin typeface="Lato" panose="020F0502020204030203" pitchFamily="34" charset="0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9049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 txBox="1">
            <a:spLocks noGrp="1"/>
          </p:cNvSpPr>
          <p:nvPr>
            <p:ph type="title"/>
          </p:nvPr>
        </p:nvSpPr>
        <p:spPr>
          <a:xfrm>
            <a:off x="5029200" y="2705187"/>
            <a:ext cx="6197600" cy="2704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ebas Neue"/>
              <a:buNone/>
              <a:defRPr sz="6667">
                <a:solidFill>
                  <a:schemeClr val="bg2"/>
                </a:solidFill>
                <a:latin typeface="Sora SemiBold" pitchFamily="2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6" name="Google Shape;36;p18"/>
          <p:cNvSpPr txBox="1">
            <a:spLocks noGrp="1"/>
          </p:cNvSpPr>
          <p:nvPr>
            <p:ph type="body" idx="1"/>
          </p:nvPr>
        </p:nvSpPr>
        <p:spPr>
          <a:xfrm>
            <a:off x="5029200" y="5409539"/>
            <a:ext cx="6197600" cy="711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naheim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800">
                <a:solidFill>
                  <a:srgbClr val="888888"/>
                </a:solidFill>
              </a:defRPr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7509" lvl="5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7093" lvl="6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6678" lvl="7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6263" lvl="8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7" name="Google Shape;37;p18"/>
          <p:cNvSpPr txBox="1">
            <a:spLocks noGrp="1"/>
          </p:cNvSpPr>
          <p:nvPr>
            <p:ph type="body" idx="2"/>
          </p:nvPr>
        </p:nvSpPr>
        <p:spPr>
          <a:xfrm>
            <a:off x="965200" y="762825"/>
            <a:ext cx="2774621" cy="2187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11733">
                <a:solidFill>
                  <a:schemeClr val="tx2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800">
                <a:solidFill>
                  <a:srgbClr val="888888"/>
                </a:solidFill>
              </a:defRPr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7509" lvl="5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7093" lvl="6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6678" lvl="7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6263" lvl="8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2081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bg>
      <p:bgPr>
        <a:solidFill>
          <a:schemeClr val="bg2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0"/>
          <p:cNvSpPr txBox="1">
            <a:spLocks noGrp="1"/>
          </p:cNvSpPr>
          <p:nvPr>
            <p:ph type="body" idx="1"/>
          </p:nvPr>
        </p:nvSpPr>
        <p:spPr>
          <a:xfrm>
            <a:off x="965200" y="2820831"/>
            <a:ext cx="4429853" cy="2844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867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1219170" lvl="1" indent="-44025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2pPr>
            <a:lvl3pPr marL="1828754" lvl="2" indent="-44025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3pPr>
            <a:lvl4pPr marL="2438339" lvl="3" indent="-44025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4pPr>
            <a:lvl5pPr marL="3047924" lvl="4" indent="-44025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3" name="Google Shape;43;p20"/>
          <p:cNvSpPr txBox="1">
            <a:spLocks noGrp="1"/>
          </p:cNvSpPr>
          <p:nvPr>
            <p:ph type="body" idx="2"/>
          </p:nvPr>
        </p:nvSpPr>
        <p:spPr>
          <a:xfrm>
            <a:off x="6340172" y="2820831"/>
            <a:ext cx="4429848" cy="2844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867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1219170" lvl="1" indent="-44025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2pPr>
            <a:lvl3pPr marL="1828754" lvl="2" indent="-44025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3pPr>
            <a:lvl4pPr marL="2438339" lvl="3" indent="-44025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4pPr>
            <a:lvl5pPr marL="3047924" lvl="4" indent="-44025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4" name="Google Shape;44;p20"/>
          <p:cNvSpPr txBox="1">
            <a:spLocks noGrp="1"/>
          </p:cNvSpPr>
          <p:nvPr>
            <p:ph type="title"/>
          </p:nvPr>
        </p:nvSpPr>
        <p:spPr>
          <a:xfrm>
            <a:off x="965200" y="736600"/>
            <a:ext cx="10261600" cy="785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bg1"/>
                </a:solidFill>
                <a:latin typeface="Sora SemiBold" pitchFamily="2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5" name="Google Shape;45;p20"/>
          <p:cNvSpPr txBox="1">
            <a:spLocks noGrp="1"/>
          </p:cNvSpPr>
          <p:nvPr>
            <p:ph type="body" idx="3"/>
          </p:nvPr>
        </p:nvSpPr>
        <p:spPr>
          <a:xfrm>
            <a:off x="965200" y="2297522"/>
            <a:ext cx="4429853" cy="523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667" b="1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800">
                <a:solidFill>
                  <a:srgbClr val="888888"/>
                </a:solidFill>
              </a:defRPr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7509" lvl="5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7093" lvl="6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6678" lvl="7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6263" lvl="8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46" name="Google Shape;46;p20"/>
          <p:cNvSpPr txBox="1">
            <a:spLocks noGrp="1"/>
          </p:cNvSpPr>
          <p:nvPr>
            <p:ph type="body" idx="4"/>
          </p:nvPr>
        </p:nvSpPr>
        <p:spPr>
          <a:xfrm>
            <a:off x="6340172" y="2297522"/>
            <a:ext cx="4429848" cy="523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667" b="1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800">
                <a:solidFill>
                  <a:srgbClr val="888888"/>
                </a:solidFill>
              </a:defRPr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7509" lvl="5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7093" lvl="6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6678" lvl="7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6263" lvl="8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6493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0969F-AF1B-68D4-8F4F-D85C28404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43677-6E6D-AB39-64CF-59875AEAA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ED18-FF34-3F69-3A92-8038FC827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FF964-2EE4-4AE8-B2C8-2AA31BA66B0B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E185B-32F9-3BE1-07F4-17F0329BD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8E340-32DD-6E97-32CB-3FE0F4CB0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EE12F-A6C3-4CEA-8D99-3FB9E2E1B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7089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userDrawn="1">
  <p:cSld name="One column text">
    <p:bg>
      <p:bgPr>
        <a:solidFill>
          <a:schemeClr val="bg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 txBox="1">
            <a:spLocks noGrp="1"/>
          </p:cNvSpPr>
          <p:nvPr>
            <p:ph type="body" idx="1"/>
          </p:nvPr>
        </p:nvSpPr>
        <p:spPr>
          <a:xfrm>
            <a:off x="965201" y="2151113"/>
            <a:ext cx="5632244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867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1219170" lvl="1" indent="-44025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2pPr>
            <a:lvl3pPr marL="1828754" lvl="2" indent="-44025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3pPr>
            <a:lvl4pPr marL="2438339" lvl="3" indent="-44025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4pPr>
            <a:lvl5pPr marL="3047924" lvl="4" indent="-44025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0" name="Google Shape;40;p19"/>
          <p:cNvSpPr txBox="1">
            <a:spLocks noGrp="1"/>
          </p:cNvSpPr>
          <p:nvPr>
            <p:ph type="title"/>
          </p:nvPr>
        </p:nvSpPr>
        <p:spPr>
          <a:xfrm>
            <a:off x="965200" y="736600"/>
            <a:ext cx="10261600" cy="66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bg1"/>
                </a:solidFill>
                <a:latin typeface="Sora SemiBold" pitchFamily="2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6040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"/>
          <p:cNvSpPr txBox="1">
            <a:spLocks noGrp="1"/>
          </p:cNvSpPr>
          <p:nvPr>
            <p:ph type="title"/>
          </p:nvPr>
        </p:nvSpPr>
        <p:spPr>
          <a:xfrm>
            <a:off x="965200" y="1767369"/>
            <a:ext cx="10261600" cy="3432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bg2"/>
                </a:solidFill>
                <a:latin typeface="Sora SemiBold" pitchFamily="2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2472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6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6"/>
          <p:cNvSpPr txBox="1">
            <a:spLocks noGrp="1"/>
          </p:cNvSpPr>
          <p:nvPr>
            <p:ph type="title"/>
          </p:nvPr>
        </p:nvSpPr>
        <p:spPr>
          <a:xfrm>
            <a:off x="965201" y="5125536"/>
            <a:ext cx="10261599" cy="9958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bg2"/>
                </a:solidFill>
                <a:latin typeface="Sora SemiBold" pitchFamily="2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0082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bg2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7"/>
          <p:cNvSpPr txBox="1">
            <a:spLocks noGrp="1"/>
          </p:cNvSpPr>
          <p:nvPr>
            <p:ph type="title"/>
          </p:nvPr>
        </p:nvSpPr>
        <p:spPr>
          <a:xfrm>
            <a:off x="965200" y="2057940"/>
            <a:ext cx="10261600" cy="1742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6400">
                <a:solidFill>
                  <a:schemeClr val="bg1"/>
                </a:solidFill>
                <a:latin typeface="Sora SemiBold" pitchFamily="2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1" name="Google Shape;71;p27"/>
          <p:cNvSpPr txBox="1">
            <a:spLocks noGrp="1"/>
          </p:cNvSpPr>
          <p:nvPr>
            <p:ph type="body" idx="1"/>
          </p:nvPr>
        </p:nvSpPr>
        <p:spPr>
          <a:xfrm>
            <a:off x="965200" y="3800813"/>
            <a:ext cx="10261600" cy="660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400"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1000"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1000"/>
            </a:lvl5pPr>
            <a:lvl6pPr marL="3657509" lvl="5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1000"/>
            </a:lvl6pPr>
            <a:lvl7pPr marL="4267093" lvl="6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1000"/>
            </a:lvl7pPr>
            <a:lvl8pPr marL="4876678" lvl="7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1000"/>
            </a:lvl8pPr>
            <a:lvl9pPr marL="5486263" lvl="8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10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6729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486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userDrawn="1">
  <p:cSld name="Table of contents">
    <p:bg>
      <p:bgPr>
        <a:solidFill>
          <a:schemeClr val="bg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7"/>
          <p:cNvSpPr txBox="1">
            <a:spLocks noGrp="1"/>
          </p:cNvSpPr>
          <p:nvPr>
            <p:ph type="title"/>
          </p:nvPr>
        </p:nvSpPr>
        <p:spPr>
          <a:xfrm>
            <a:off x="965200" y="736601"/>
            <a:ext cx="10261600" cy="701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bg1"/>
                </a:solidFill>
                <a:latin typeface="Sora SemiBold" pitchFamily="2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17"/>
          <p:cNvSpPr txBox="1">
            <a:spLocks noGrp="1"/>
          </p:cNvSpPr>
          <p:nvPr>
            <p:ph type="body" idx="1"/>
          </p:nvPr>
        </p:nvSpPr>
        <p:spPr>
          <a:xfrm>
            <a:off x="2365037" y="3062070"/>
            <a:ext cx="3400323" cy="701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  <a:latin typeface="Lato" panose="020F0502020204030203" pitchFamily="34" charset="0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800">
                <a:solidFill>
                  <a:srgbClr val="888888"/>
                </a:solidFill>
              </a:defRPr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7509" lvl="5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7093" lvl="6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6678" lvl="7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6263" lvl="8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3" name="Google Shape;23;p17"/>
          <p:cNvSpPr txBox="1">
            <a:spLocks noGrp="1"/>
          </p:cNvSpPr>
          <p:nvPr>
            <p:ph type="body" idx="2"/>
          </p:nvPr>
        </p:nvSpPr>
        <p:spPr>
          <a:xfrm>
            <a:off x="2365037" y="2036525"/>
            <a:ext cx="3400323" cy="104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667" b="1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800">
                <a:solidFill>
                  <a:srgbClr val="888888"/>
                </a:solidFill>
              </a:defRPr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7509" lvl="5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7093" lvl="6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6678" lvl="7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6263" lvl="8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4" name="Google Shape;24;p17"/>
          <p:cNvSpPr txBox="1">
            <a:spLocks noGrp="1"/>
          </p:cNvSpPr>
          <p:nvPr>
            <p:ph type="body" idx="3"/>
          </p:nvPr>
        </p:nvSpPr>
        <p:spPr>
          <a:xfrm>
            <a:off x="1138512" y="2282251"/>
            <a:ext cx="1047232" cy="706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200" b="1">
                <a:solidFill>
                  <a:schemeClr val="bg2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800">
                <a:solidFill>
                  <a:srgbClr val="888888"/>
                </a:solidFill>
              </a:defRPr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7509" lvl="5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7093" lvl="6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6678" lvl="7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6263" lvl="8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4"/>
          </p:nvPr>
        </p:nvSpPr>
        <p:spPr>
          <a:xfrm>
            <a:off x="7645535" y="3062070"/>
            <a:ext cx="3400323" cy="701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  <a:latin typeface="Lato" panose="020F0502020204030203" pitchFamily="34" charset="0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800">
                <a:solidFill>
                  <a:srgbClr val="888888"/>
                </a:solidFill>
              </a:defRPr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7509" lvl="5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7093" lvl="6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6678" lvl="7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6263" lvl="8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6" name="Google Shape;26;p17"/>
          <p:cNvSpPr txBox="1">
            <a:spLocks noGrp="1"/>
          </p:cNvSpPr>
          <p:nvPr>
            <p:ph type="body" idx="5"/>
          </p:nvPr>
        </p:nvSpPr>
        <p:spPr>
          <a:xfrm>
            <a:off x="7645537" y="2036526"/>
            <a:ext cx="3400323" cy="104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667" b="1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800">
                <a:solidFill>
                  <a:srgbClr val="888888"/>
                </a:solidFill>
              </a:defRPr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7509" lvl="5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7093" lvl="6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6678" lvl="7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6263" lvl="8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7" name="Google Shape;27;p17"/>
          <p:cNvSpPr txBox="1">
            <a:spLocks noGrp="1"/>
          </p:cNvSpPr>
          <p:nvPr>
            <p:ph type="body" idx="6"/>
          </p:nvPr>
        </p:nvSpPr>
        <p:spPr>
          <a:xfrm>
            <a:off x="6445617" y="2283601"/>
            <a:ext cx="1020627" cy="701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200" b="1">
                <a:solidFill>
                  <a:schemeClr val="bg2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800">
                <a:solidFill>
                  <a:srgbClr val="888888"/>
                </a:solidFill>
              </a:defRPr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7509" lvl="5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7093" lvl="6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6678" lvl="7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6263" lvl="8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8" name="Google Shape;28;p17"/>
          <p:cNvSpPr txBox="1">
            <a:spLocks noGrp="1"/>
          </p:cNvSpPr>
          <p:nvPr>
            <p:ph type="body" idx="7"/>
          </p:nvPr>
        </p:nvSpPr>
        <p:spPr>
          <a:xfrm>
            <a:off x="7645535" y="5191623"/>
            <a:ext cx="3400323" cy="730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  <a:latin typeface="Lato" panose="020F0502020204030203" pitchFamily="34" charset="0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800">
                <a:solidFill>
                  <a:srgbClr val="888888"/>
                </a:solidFill>
              </a:defRPr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7509" lvl="5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7093" lvl="6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6678" lvl="7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6263" lvl="8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8"/>
          </p:nvPr>
        </p:nvSpPr>
        <p:spPr>
          <a:xfrm>
            <a:off x="7645535" y="4219413"/>
            <a:ext cx="3400323" cy="1042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667" b="1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800">
                <a:solidFill>
                  <a:srgbClr val="888888"/>
                </a:solidFill>
              </a:defRPr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7509" lvl="5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7093" lvl="6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6678" lvl="7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6263" lvl="8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0" name="Google Shape;30;p17"/>
          <p:cNvSpPr txBox="1">
            <a:spLocks noGrp="1"/>
          </p:cNvSpPr>
          <p:nvPr>
            <p:ph type="body" idx="9"/>
          </p:nvPr>
        </p:nvSpPr>
        <p:spPr>
          <a:xfrm>
            <a:off x="6445614" y="4462521"/>
            <a:ext cx="1020627" cy="701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200" b="1">
                <a:solidFill>
                  <a:schemeClr val="bg2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800">
                <a:solidFill>
                  <a:srgbClr val="888888"/>
                </a:solidFill>
              </a:defRPr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7509" lvl="5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7093" lvl="6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6678" lvl="7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6263" lvl="8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1" name="Google Shape;31;p17"/>
          <p:cNvSpPr txBox="1">
            <a:spLocks noGrp="1"/>
          </p:cNvSpPr>
          <p:nvPr>
            <p:ph type="body" idx="13"/>
          </p:nvPr>
        </p:nvSpPr>
        <p:spPr>
          <a:xfrm>
            <a:off x="2365037" y="5191622"/>
            <a:ext cx="3400323" cy="730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  <a:latin typeface="Lato" panose="020F0502020204030203" pitchFamily="34" charset="0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800">
                <a:solidFill>
                  <a:srgbClr val="888888"/>
                </a:solidFill>
              </a:defRPr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7509" lvl="5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7093" lvl="6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6678" lvl="7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6263" lvl="8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2" name="Google Shape;32;p17"/>
          <p:cNvSpPr txBox="1">
            <a:spLocks noGrp="1"/>
          </p:cNvSpPr>
          <p:nvPr>
            <p:ph type="body" idx="14"/>
          </p:nvPr>
        </p:nvSpPr>
        <p:spPr>
          <a:xfrm>
            <a:off x="2365037" y="4219412"/>
            <a:ext cx="3400323" cy="1042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667" b="1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800">
                <a:solidFill>
                  <a:srgbClr val="888888"/>
                </a:solidFill>
              </a:defRPr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7509" lvl="5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7093" lvl="6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6678" lvl="7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6263" lvl="8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3" name="Google Shape;33;p17"/>
          <p:cNvSpPr txBox="1">
            <a:spLocks noGrp="1"/>
          </p:cNvSpPr>
          <p:nvPr>
            <p:ph type="body" idx="15"/>
          </p:nvPr>
        </p:nvSpPr>
        <p:spPr>
          <a:xfrm>
            <a:off x="1138512" y="4466488"/>
            <a:ext cx="1047232" cy="701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200" b="1">
                <a:solidFill>
                  <a:schemeClr val="bg2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800">
                <a:solidFill>
                  <a:srgbClr val="888888"/>
                </a:solidFill>
              </a:defRPr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7509" lvl="5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7093" lvl="6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6678" lvl="7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6263" lvl="8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735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8;p21">
            <a:extLst>
              <a:ext uri="{FF2B5EF4-FFF2-40B4-BE49-F238E27FC236}">
                <a16:creationId xmlns:a16="http://schemas.microsoft.com/office/drawing/2014/main" id="{610FF660-843B-830C-355D-5F88BC8AC7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5200" y="736601"/>
            <a:ext cx="10261600" cy="684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bg2"/>
                </a:solidFill>
                <a:latin typeface="Sora SemiBold" pitchFamily="2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025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4477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7674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edia Placeholder 10">
            <a:extLst>
              <a:ext uri="{FF2B5EF4-FFF2-40B4-BE49-F238E27FC236}">
                <a16:creationId xmlns:a16="http://schemas.microsoft.com/office/drawing/2014/main" id="{1154DBCB-1D6A-34F7-C62B-EA8309F0D060}"/>
              </a:ext>
            </a:extLst>
          </p:cNvPr>
          <p:cNvSpPr>
            <a:spLocks noGrp="1"/>
          </p:cNvSpPr>
          <p:nvPr>
            <p:ph type="media" sz="quarter" idx="13" hasCustomPrompt="1"/>
          </p:nvPr>
        </p:nvSpPr>
        <p:spPr>
          <a:xfrm>
            <a:off x="7153277" y="731839"/>
            <a:ext cx="3821113" cy="548163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Video Here</a:t>
            </a:r>
            <a:endParaRPr lang="en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06936-CB86-0BCA-AFA4-3949B63CA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230D3-EFA7-4E26-9010-F3B88CF74730}" type="datetimeFigureOut">
              <a:rPr lang="en-US" smtClean="0"/>
              <a:t>4/15/2025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EE3C4-16B1-D758-58C3-66090C852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4DEE6-0FE7-3E62-D65B-E275CDF4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99DD8-29B8-45B5-8982-15F856556F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755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D05CB-F722-A036-4E97-325232754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36BDD-4911-5BD8-6330-5682F3BE45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ADA985-81EC-1BEA-E53D-1440E51787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0A1B74-5FD2-EDAA-EF4A-765949A87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FF964-2EE4-4AE8-B2C8-2AA31BA66B0B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FB2DD-A6A4-6A77-76BE-084E6A1F2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53D810-8F15-9902-38FF-6D59BDC1E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EE12F-A6C3-4CEA-8D99-3FB9E2E1B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1324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61765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53176" y="2641101"/>
            <a:ext cx="8485648" cy="339004"/>
          </a:xfrm>
        </p:spPr>
        <p:txBody>
          <a:bodyPr lIns="0" tIns="0" rIns="0" bIns="0"/>
          <a:lstStyle>
            <a:lvl1pPr>
              <a:defRPr sz="2203" b="0" i="0">
                <a:solidFill>
                  <a:srgbClr val="0D0C0C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09165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1"/>
            <a:ext cx="10363200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52231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53176" y="2641101"/>
            <a:ext cx="8485648" cy="339004"/>
          </a:xfrm>
        </p:spPr>
        <p:txBody>
          <a:bodyPr lIns="0" tIns="0" rIns="0" bIns="0"/>
          <a:lstStyle>
            <a:lvl1pPr>
              <a:defRPr sz="2203" b="0" i="0">
                <a:solidFill>
                  <a:srgbClr val="0D0C0C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54309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53176" y="2641101"/>
            <a:ext cx="8485648" cy="339004"/>
          </a:xfrm>
        </p:spPr>
        <p:txBody>
          <a:bodyPr lIns="0" tIns="0" rIns="0" bIns="0"/>
          <a:lstStyle>
            <a:lvl1pPr>
              <a:defRPr sz="2203" b="0" i="0">
                <a:solidFill>
                  <a:srgbClr val="0D0C0C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24027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53176" y="2641101"/>
            <a:ext cx="8485648" cy="339004"/>
          </a:xfrm>
        </p:spPr>
        <p:txBody>
          <a:bodyPr lIns="0" tIns="0" rIns="0" bIns="0"/>
          <a:lstStyle>
            <a:lvl1pPr>
              <a:defRPr sz="2203" b="0" i="0">
                <a:solidFill>
                  <a:srgbClr val="0D0C0C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4/15/2025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94665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337826" y="3893574"/>
            <a:ext cx="2407478" cy="2101645"/>
          </a:xfrm>
          <a:custGeom>
            <a:avLst/>
            <a:gdLst/>
            <a:ahLst/>
            <a:cxnLst/>
            <a:rect l="l" t="t" r="r" b="b"/>
            <a:pathLst>
              <a:path w="2076450" h="1809750">
                <a:moveTo>
                  <a:pt x="1980334" y="1809749"/>
                </a:moveTo>
                <a:lnTo>
                  <a:pt x="96115" y="1809749"/>
                </a:lnTo>
                <a:lnTo>
                  <a:pt x="89425" y="1809090"/>
                </a:lnTo>
                <a:lnTo>
                  <a:pt x="51334" y="1796165"/>
                </a:lnTo>
                <a:lnTo>
                  <a:pt x="21089" y="1769647"/>
                </a:lnTo>
                <a:lnTo>
                  <a:pt x="3294" y="1733573"/>
                </a:lnTo>
                <a:lnTo>
                  <a:pt x="0" y="1713634"/>
                </a:lnTo>
                <a:lnTo>
                  <a:pt x="0" y="1706879"/>
                </a:lnTo>
                <a:lnTo>
                  <a:pt x="0" y="96115"/>
                </a:lnTo>
                <a:lnTo>
                  <a:pt x="10415" y="57262"/>
                </a:lnTo>
                <a:lnTo>
                  <a:pt x="34906" y="25353"/>
                </a:lnTo>
                <a:lnTo>
                  <a:pt x="69743" y="5245"/>
                </a:lnTo>
                <a:lnTo>
                  <a:pt x="96115" y="0"/>
                </a:lnTo>
                <a:lnTo>
                  <a:pt x="1980334" y="0"/>
                </a:lnTo>
                <a:lnTo>
                  <a:pt x="2019186" y="10415"/>
                </a:lnTo>
                <a:lnTo>
                  <a:pt x="2051095" y="34906"/>
                </a:lnTo>
                <a:lnTo>
                  <a:pt x="2071203" y="69743"/>
                </a:lnTo>
                <a:lnTo>
                  <a:pt x="2076450" y="96115"/>
                </a:lnTo>
                <a:lnTo>
                  <a:pt x="2076450" y="1713634"/>
                </a:lnTo>
                <a:lnTo>
                  <a:pt x="2066034" y="1752486"/>
                </a:lnTo>
                <a:lnTo>
                  <a:pt x="2041543" y="1784395"/>
                </a:lnTo>
                <a:lnTo>
                  <a:pt x="2006705" y="1804503"/>
                </a:lnTo>
                <a:lnTo>
                  <a:pt x="1987023" y="1809090"/>
                </a:lnTo>
                <a:lnTo>
                  <a:pt x="1980334" y="1809749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 sz="2087"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8628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A7043-5B32-C2A7-1BB4-595083443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7E601-64C4-F80C-F603-9A4B23802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29A3E0-2DB5-31CE-0A15-7070C2C0F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F718CB-5FB8-5EDF-133A-775BB25AA0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E1C714-8BAA-14D2-B3AF-AC1A766B31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6BB408-5EAD-1660-A903-E374C1B94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FF964-2EE4-4AE8-B2C8-2AA31BA66B0B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596487-F3E1-60C1-250D-C448AABD3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F2834E-71F6-FDE2-31D6-26F662437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EE12F-A6C3-4CEA-8D99-3FB9E2E1B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408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8D718-5C71-1928-705C-34E21AA89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DDDF6B-F6EF-FE37-4A17-FB36602C2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FF964-2EE4-4AE8-B2C8-2AA31BA66B0B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724730-AD55-EE2B-D1FA-2376FEDF8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BAE07D-828D-CD08-6B70-A3F90E592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EE12F-A6C3-4CEA-8D99-3FB9E2E1B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053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039822-B77C-8E4F-6D22-BF0A040DC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FF964-2EE4-4AE8-B2C8-2AA31BA66B0B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70320B-0511-5CC2-BC54-1AC33A00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29FC8-A292-2C65-C228-906033C96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EE12F-A6C3-4CEA-8D99-3FB9E2E1B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19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A2F6F-76ED-1C4D-157F-96CC30743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754E0-2940-3C39-00FD-0BB8B1A9F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8C8ED5-ED9F-5D03-7E4F-2B6CFAFB1C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5EB90B-2053-D462-1B38-044DC9B3A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FF964-2EE4-4AE8-B2C8-2AA31BA66B0B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2D0709-F5B1-CEF7-108C-E71C5381E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062843-E7E6-1F04-255A-17CC6DBDC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EE12F-A6C3-4CEA-8D99-3FB9E2E1B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53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FDA-0915-1F0A-8546-106BA4458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238FB5-452D-6BB0-2558-6CB5C26C70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E92F3B-DD9F-2A66-6FA6-ED8B9FE1B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2ABBA-5FA5-A331-B779-06042D7B2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FF964-2EE4-4AE8-B2C8-2AA31BA66B0B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5E3977-40D4-524A-AE84-6D2E0BA9E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46E49-D76D-1896-02D3-73467BA57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EE12F-A6C3-4CEA-8D99-3FB9E2E1B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775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871892-2373-90FB-8FEE-2DEDFAED0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48185-3653-4705-CC03-7E194D860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9824E-BF38-BE25-2B45-1B58FC5453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3FF964-2EE4-4AE8-B2C8-2AA31BA66B0B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E0050-C1DD-3957-5314-2555713735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5E8EE-2C3C-5DE4-4A55-A4F613032B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EE12F-A6C3-4CEA-8D99-3FB9E2E1B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977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DE8A828-225D-A17D-2193-919821C30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736601"/>
            <a:ext cx="10261600" cy="747643"/>
          </a:xfrm>
          <a:prstGeom prst="rect">
            <a:avLst/>
          </a:prstGeom>
        </p:spPr>
        <p:txBody>
          <a:bodyPr vert="horz" lIns="36000" tIns="36000" rIns="36000" bIns="36000" rtlCol="0" anchor="t">
            <a:no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F21E021-4DD6-BC25-96F6-228BE5876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200" y="1935240"/>
            <a:ext cx="10261600" cy="4186161"/>
          </a:xfrm>
          <a:prstGeom prst="rect">
            <a:avLst/>
          </a:prstGeom>
        </p:spPr>
        <p:txBody>
          <a:bodyPr vert="horz" lIns="36000" tIns="36000" rIns="36000" bIns="36000" rtlCol="0" anchor="t">
            <a:no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10807285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712" r:id="rId1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667" b="1" i="0" u="none" strike="noStrike" cap="none">
          <a:solidFill>
            <a:schemeClr val="bg2"/>
          </a:solidFill>
          <a:latin typeface="Sora SemiBold" panose="020B0604020202020204" charset="0"/>
          <a:ea typeface="Sora SemiBold" panose="020B0604020202020204" charset="0"/>
          <a:cs typeface="Sora SemiBold" panose="020B060402020202020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chemeClr val="bg2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DE8A828-225D-A17D-2193-919821C30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736601"/>
            <a:ext cx="10261600" cy="747643"/>
          </a:xfrm>
          <a:prstGeom prst="rect">
            <a:avLst/>
          </a:prstGeom>
        </p:spPr>
        <p:txBody>
          <a:bodyPr vert="horz" lIns="36000" tIns="36000" rIns="36000" bIns="36000" rtlCol="0" anchor="t">
            <a:no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F21E021-4DD6-BC25-96F6-228BE5876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200" y="1935240"/>
            <a:ext cx="10261600" cy="4186161"/>
          </a:xfrm>
          <a:prstGeom prst="rect">
            <a:avLst/>
          </a:prstGeom>
        </p:spPr>
        <p:txBody>
          <a:bodyPr vert="horz" lIns="36000" tIns="36000" rIns="36000" bIns="36000" rtlCol="0" anchor="t">
            <a:no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4865398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700" r:id="rId11"/>
    <p:sldLayoutId id="2147483701" r:id="rId12"/>
    <p:sldLayoutId id="2147483702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667" b="1" i="0" u="none" strike="noStrike" cap="none">
          <a:solidFill>
            <a:schemeClr val="bg2"/>
          </a:solidFill>
          <a:latin typeface="Sora SemiBold" panose="020B0604020202020204" charset="0"/>
          <a:ea typeface="Sora SemiBold" panose="020B0604020202020204" charset="0"/>
          <a:cs typeface="Sora SemiBold" panose="020B060402020202020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chemeClr val="bg2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6993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11" r:id="rId2"/>
  </p:sldLayoutIdLst>
  <p:hf sldNum="0" hdr="0" ftr="0" dt="0"/>
  <p:txStyles>
    <p:titleStyle>
      <a:lvl1pPr algn="ctr" defTabSz="761970" rtl="0" eaLnBrk="1" latinLnBrk="0" hangingPunct="1"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39" indent="-285739" algn="l" defTabSz="7619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619100" indent="-238115" algn="l" defTabSz="761970" rtl="0" eaLnBrk="1" latinLnBrk="0" hangingPunct="1">
        <a:spcBef>
          <a:spcPct val="20000"/>
        </a:spcBef>
        <a:buFont typeface="Arial" pitchFamily="34" charset="0"/>
        <a:buChar char="–"/>
        <a:defRPr sz="2333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spcBef>
          <a:spcPct val="20000"/>
        </a:spcBef>
        <a:buFont typeface="Arial" pitchFamily="34" charset="0"/>
        <a:buChar char="–"/>
        <a:defRPr sz="1667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spcBef>
          <a:spcPct val="20000"/>
        </a:spcBef>
        <a:buFont typeface="Arial" pitchFamily="34" charset="0"/>
        <a:buChar char="»"/>
        <a:defRPr sz="1667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53176" y="2641101"/>
            <a:ext cx="8485648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0" i="0">
                <a:solidFill>
                  <a:srgbClr val="0D0C0C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1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1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1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6487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530078">
        <a:defRPr>
          <a:latin typeface="+mn-lt"/>
          <a:ea typeface="+mn-ea"/>
          <a:cs typeface="+mn-cs"/>
        </a:defRPr>
      </a:lvl2pPr>
      <a:lvl3pPr marL="1060155">
        <a:defRPr>
          <a:latin typeface="+mn-lt"/>
          <a:ea typeface="+mn-ea"/>
          <a:cs typeface="+mn-cs"/>
        </a:defRPr>
      </a:lvl3pPr>
      <a:lvl4pPr marL="1590233">
        <a:defRPr>
          <a:latin typeface="+mn-lt"/>
          <a:ea typeface="+mn-ea"/>
          <a:cs typeface="+mn-cs"/>
        </a:defRPr>
      </a:lvl4pPr>
      <a:lvl5pPr marL="2120311">
        <a:defRPr>
          <a:latin typeface="+mn-lt"/>
          <a:ea typeface="+mn-ea"/>
          <a:cs typeface="+mn-cs"/>
        </a:defRPr>
      </a:lvl5pPr>
      <a:lvl6pPr marL="2650388">
        <a:defRPr>
          <a:latin typeface="+mn-lt"/>
          <a:ea typeface="+mn-ea"/>
          <a:cs typeface="+mn-cs"/>
        </a:defRPr>
      </a:lvl6pPr>
      <a:lvl7pPr marL="3180466">
        <a:defRPr>
          <a:latin typeface="+mn-lt"/>
          <a:ea typeface="+mn-ea"/>
          <a:cs typeface="+mn-cs"/>
        </a:defRPr>
      </a:lvl7pPr>
      <a:lvl8pPr marL="3710544">
        <a:defRPr>
          <a:latin typeface="+mn-lt"/>
          <a:ea typeface="+mn-ea"/>
          <a:cs typeface="+mn-cs"/>
        </a:defRPr>
      </a:lvl8pPr>
      <a:lvl9pPr marL="4240621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530078">
        <a:defRPr>
          <a:latin typeface="+mn-lt"/>
          <a:ea typeface="+mn-ea"/>
          <a:cs typeface="+mn-cs"/>
        </a:defRPr>
      </a:lvl2pPr>
      <a:lvl3pPr marL="1060155">
        <a:defRPr>
          <a:latin typeface="+mn-lt"/>
          <a:ea typeface="+mn-ea"/>
          <a:cs typeface="+mn-cs"/>
        </a:defRPr>
      </a:lvl3pPr>
      <a:lvl4pPr marL="1590233">
        <a:defRPr>
          <a:latin typeface="+mn-lt"/>
          <a:ea typeface="+mn-ea"/>
          <a:cs typeface="+mn-cs"/>
        </a:defRPr>
      </a:lvl4pPr>
      <a:lvl5pPr marL="2120311">
        <a:defRPr>
          <a:latin typeface="+mn-lt"/>
          <a:ea typeface="+mn-ea"/>
          <a:cs typeface="+mn-cs"/>
        </a:defRPr>
      </a:lvl5pPr>
      <a:lvl6pPr marL="2650388">
        <a:defRPr>
          <a:latin typeface="+mn-lt"/>
          <a:ea typeface="+mn-ea"/>
          <a:cs typeface="+mn-cs"/>
        </a:defRPr>
      </a:lvl6pPr>
      <a:lvl7pPr marL="3180466">
        <a:defRPr>
          <a:latin typeface="+mn-lt"/>
          <a:ea typeface="+mn-ea"/>
          <a:cs typeface="+mn-cs"/>
        </a:defRPr>
      </a:lvl7pPr>
      <a:lvl8pPr marL="3710544">
        <a:defRPr>
          <a:latin typeface="+mn-lt"/>
          <a:ea typeface="+mn-ea"/>
          <a:cs typeface="+mn-cs"/>
        </a:defRPr>
      </a:lvl8pPr>
      <a:lvl9pPr marL="424062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19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6.pn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5" Type="http://schemas.openxmlformats.org/officeDocument/2006/relationships/image" Target="../media/image48.png"/><Relationship Id="rId10" Type="http://schemas.openxmlformats.org/officeDocument/2006/relationships/image" Target="../media/image44.png"/><Relationship Id="rId4" Type="http://schemas.openxmlformats.org/officeDocument/2006/relationships/image" Target="../media/image47.svg"/><Relationship Id="rId9" Type="http://schemas.openxmlformats.org/officeDocument/2006/relationships/image" Target="../media/image4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4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1.svg"/><Relationship Id="rId11" Type="http://schemas.openxmlformats.org/officeDocument/2006/relationships/image" Target="../media/image49.pn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47.sv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4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1.svg"/><Relationship Id="rId11" Type="http://schemas.openxmlformats.org/officeDocument/2006/relationships/image" Target="../media/image50.pn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47.svg"/><Relationship Id="rId9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4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1.svg"/><Relationship Id="rId11" Type="http://schemas.openxmlformats.org/officeDocument/2006/relationships/image" Target="../media/image51.pn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47.svg"/><Relationship Id="rId9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4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1.svg"/><Relationship Id="rId11" Type="http://schemas.openxmlformats.org/officeDocument/2006/relationships/image" Target="../media/image52.pn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47.svg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54.png"/><Relationship Id="rId4" Type="http://schemas.openxmlformats.org/officeDocument/2006/relationships/image" Target="../media/image41.svg"/><Relationship Id="rId9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55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5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55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5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58.jpg"/><Relationship Id="rId4" Type="http://schemas.openxmlformats.org/officeDocument/2006/relationships/image" Target="../media/image41.svg"/><Relationship Id="rId9" Type="http://schemas.openxmlformats.org/officeDocument/2006/relationships/image" Target="../media/image57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9.jp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9" Type="http://schemas.openxmlformats.org/officeDocument/2006/relationships/image" Target="../media/image45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Relationship Id="rId9" Type="http://schemas.openxmlformats.org/officeDocument/2006/relationships/image" Target="../media/image60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1.jp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10" Type="http://schemas.openxmlformats.org/officeDocument/2006/relationships/image" Target="../media/image62.jpg"/><Relationship Id="rId4" Type="http://schemas.openxmlformats.org/officeDocument/2006/relationships/image" Target="../media/image40.png"/><Relationship Id="rId9" Type="http://schemas.openxmlformats.org/officeDocument/2006/relationships/image" Target="../media/image45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64.jpg"/><Relationship Id="rId4" Type="http://schemas.openxmlformats.org/officeDocument/2006/relationships/image" Target="../media/image41.svg"/><Relationship Id="rId9" Type="http://schemas.openxmlformats.org/officeDocument/2006/relationships/image" Target="../media/image63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Relationship Id="rId9" Type="http://schemas.openxmlformats.org/officeDocument/2006/relationships/image" Target="../media/image65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66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67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66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67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66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67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71.png"/><Relationship Id="rId4" Type="http://schemas.openxmlformats.org/officeDocument/2006/relationships/image" Target="../media/image69.svg"/><Relationship Id="rId9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7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5.svg"/><Relationship Id="rId11" Type="http://schemas.openxmlformats.org/officeDocument/2006/relationships/image" Target="../media/image34.jpg"/><Relationship Id="rId5" Type="http://schemas.openxmlformats.org/officeDocument/2006/relationships/image" Target="../media/image74.png"/><Relationship Id="rId10" Type="http://schemas.openxmlformats.org/officeDocument/2006/relationships/image" Target="../media/image76.jpg"/><Relationship Id="rId4" Type="http://schemas.openxmlformats.org/officeDocument/2006/relationships/image" Target="../media/image73.svg"/><Relationship Id="rId9" Type="http://schemas.openxmlformats.org/officeDocument/2006/relationships/image" Target="../media/image39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0.svg"/><Relationship Id="rId11" Type="http://schemas.openxmlformats.org/officeDocument/2006/relationships/image" Target="../media/image71.png"/><Relationship Id="rId5" Type="http://schemas.openxmlformats.org/officeDocument/2006/relationships/image" Target="../media/image79.png"/><Relationship Id="rId10" Type="http://schemas.openxmlformats.org/officeDocument/2006/relationships/image" Target="../media/image84.svg"/><Relationship Id="rId4" Type="http://schemas.openxmlformats.org/officeDocument/2006/relationships/image" Target="../media/image78.svg"/><Relationship Id="rId9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85.png"/><Relationship Id="rId7" Type="http://schemas.openxmlformats.org/officeDocument/2006/relationships/image" Target="../media/image75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4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Relationship Id="rId9" Type="http://schemas.openxmlformats.org/officeDocument/2006/relationships/image" Target="../media/image45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86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9.svg"/><Relationship Id="rId5" Type="http://schemas.openxmlformats.org/officeDocument/2006/relationships/image" Target="../media/image88.png"/><Relationship Id="rId4" Type="http://schemas.openxmlformats.org/officeDocument/2006/relationships/image" Target="../media/image87.svg"/><Relationship Id="rId9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44.png"/><Relationship Id="rId3" Type="http://schemas.openxmlformats.org/officeDocument/2006/relationships/image" Target="../media/image55.png"/><Relationship Id="rId7" Type="http://schemas.openxmlformats.org/officeDocument/2006/relationships/image" Target="../media/image25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5.svg"/><Relationship Id="rId11" Type="http://schemas.openxmlformats.org/officeDocument/2006/relationships/image" Target="../media/image23.png"/><Relationship Id="rId5" Type="http://schemas.openxmlformats.org/officeDocument/2006/relationships/image" Target="../media/image74.png"/><Relationship Id="rId15" Type="http://schemas.openxmlformats.org/officeDocument/2006/relationships/image" Target="../media/image92.png"/><Relationship Id="rId10" Type="http://schemas.openxmlformats.org/officeDocument/2006/relationships/image" Target="../media/image91.svg"/><Relationship Id="rId4" Type="http://schemas.openxmlformats.org/officeDocument/2006/relationships/image" Target="../media/image56.svg"/><Relationship Id="rId9" Type="http://schemas.openxmlformats.org/officeDocument/2006/relationships/image" Target="../media/image90.png"/><Relationship Id="rId14" Type="http://schemas.openxmlformats.org/officeDocument/2006/relationships/image" Target="../media/image45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44.png"/><Relationship Id="rId3" Type="http://schemas.openxmlformats.org/officeDocument/2006/relationships/image" Target="../media/image55.png"/><Relationship Id="rId7" Type="http://schemas.openxmlformats.org/officeDocument/2006/relationships/image" Target="../media/image25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5.svg"/><Relationship Id="rId11" Type="http://schemas.openxmlformats.org/officeDocument/2006/relationships/image" Target="../media/image23.png"/><Relationship Id="rId5" Type="http://schemas.openxmlformats.org/officeDocument/2006/relationships/image" Target="../media/image74.png"/><Relationship Id="rId10" Type="http://schemas.openxmlformats.org/officeDocument/2006/relationships/image" Target="../media/image91.svg"/><Relationship Id="rId4" Type="http://schemas.openxmlformats.org/officeDocument/2006/relationships/image" Target="../media/image56.svg"/><Relationship Id="rId9" Type="http://schemas.openxmlformats.org/officeDocument/2006/relationships/image" Target="../media/image90.png"/><Relationship Id="rId14" Type="http://schemas.openxmlformats.org/officeDocument/2006/relationships/image" Target="../media/image45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0.svg"/><Relationship Id="rId11" Type="http://schemas.openxmlformats.org/officeDocument/2006/relationships/image" Target="../media/image15.png"/><Relationship Id="rId5" Type="http://schemas.openxmlformats.org/officeDocument/2006/relationships/image" Target="../media/image79.png"/><Relationship Id="rId10" Type="http://schemas.openxmlformats.org/officeDocument/2006/relationships/image" Target="../media/image84.svg"/><Relationship Id="rId4" Type="http://schemas.openxmlformats.org/officeDocument/2006/relationships/image" Target="../media/image78.sv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0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0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36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05.svg"/><Relationship Id="rId5" Type="http://schemas.openxmlformats.org/officeDocument/2006/relationships/image" Target="../media/image104.png"/><Relationship Id="rId4" Type="http://schemas.openxmlformats.org/officeDocument/2006/relationships/image" Target="../media/image37.svg"/><Relationship Id="rId9" Type="http://schemas.openxmlformats.org/officeDocument/2006/relationships/image" Target="../media/image10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6.png"/><Relationship Id="rId4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10.jpg"/><Relationship Id="rId5" Type="http://schemas.openxmlformats.org/officeDocument/2006/relationships/image" Target="../media/image109.jpg"/><Relationship Id="rId4" Type="http://schemas.microsoft.com/office/2007/relationships/hdphoto" Target="../media/hdphoto3.wdp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14.svg"/><Relationship Id="rId5" Type="http://schemas.openxmlformats.org/officeDocument/2006/relationships/image" Target="../media/image113.png"/><Relationship Id="rId4" Type="http://schemas.openxmlformats.org/officeDocument/2006/relationships/image" Target="../media/image112.svg"/><Relationship Id="rId9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hyperlink" Target="https://elsewedyedu1-my.sharepoint.com/:f:/g/personal/ty2301520_tkh_edu_eg/EnxddOFh1_hMkb1QmUo2E8UBGyIH3nOXRVZVddN27FbXpw?e=MAZcfZ" TargetMode="External"/><Relationship Id="rId7" Type="http://schemas.openxmlformats.org/officeDocument/2006/relationships/image" Target="../media/image118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7.png"/><Relationship Id="rId5" Type="http://schemas.openxmlformats.org/officeDocument/2006/relationships/image" Target="../media/image112.svg"/><Relationship Id="rId4" Type="http://schemas.openxmlformats.org/officeDocument/2006/relationships/image" Target="../media/image111.png"/><Relationship Id="rId9" Type="http://schemas.openxmlformats.org/officeDocument/2006/relationships/image" Target="../media/image45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119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89.svg"/><Relationship Id="rId11" Type="http://schemas.openxmlformats.org/officeDocument/2006/relationships/image" Target="../media/image10.png"/><Relationship Id="rId5" Type="http://schemas.openxmlformats.org/officeDocument/2006/relationships/image" Target="../media/image88.png"/><Relationship Id="rId15" Type="http://schemas.openxmlformats.org/officeDocument/2006/relationships/image" Target="../media/image71.png"/><Relationship Id="rId10" Type="http://schemas.openxmlformats.org/officeDocument/2006/relationships/image" Target="../media/image69.svg"/><Relationship Id="rId4" Type="http://schemas.openxmlformats.org/officeDocument/2006/relationships/image" Target="../media/image120.svg"/><Relationship Id="rId9" Type="http://schemas.openxmlformats.org/officeDocument/2006/relationships/image" Target="../media/image68.png"/><Relationship Id="rId14" Type="http://schemas.openxmlformats.org/officeDocument/2006/relationships/image" Target="../media/image13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hyperlink" Target="mailto:as2301514@tkh.edu.eg" TargetMode="External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0.xml"/><Relationship Id="rId6" Type="http://schemas.openxmlformats.org/officeDocument/2006/relationships/hyperlink" Target="mailto:ty2301520@tkh.edu.eg" TargetMode="External"/><Relationship Id="rId5" Type="http://schemas.openxmlformats.org/officeDocument/2006/relationships/hyperlink" Target="mailto:Ya2400171@tkh.edu.eg" TargetMode="External"/><Relationship Id="rId4" Type="http://schemas.openxmlformats.org/officeDocument/2006/relationships/hyperlink" Target="mailto:ne2400274@tkh.edu.eg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.svg"/><Relationship Id="rId9" Type="http://schemas.openxmlformats.org/officeDocument/2006/relationships/image" Target="../media/image27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svg"/><Relationship Id="rId3" Type="http://schemas.openxmlformats.org/officeDocument/2006/relationships/image" Target="../media/image55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56.sv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Relationship Id="rId9" Type="http://schemas.openxmlformats.org/officeDocument/2006/relationships/image" Target="../media/image34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microsoft.com/office/2007/relationships/hdphoto" Target="../media/hdphoto2.wdp"/><Relationship Id="rId4" Type="http://schemas.openxmlformats.org/officeDocument/2006/relationships/image" Target="../media/image29.svg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36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37.sv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jpg"/><Relationship Id="rId7" Type="http://schemas.openxmlformats.org/officeDocument/2006/relationships/image" Target="../media/image42.png"/><Relationship Id="rId12" Type="http://schemas.openxmlformats.org/officeDocument/2006/relationships/image" Target="../media/image47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1.sv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jpg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4673511-9CA8-CFBA-F9DE-54AFCCDBE3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59502"/>
          <a:stretch/>
        </p:blipFill>
        <p:spPr>
          <a:xfrm>
            <a:off x="9594003" y="44817"/>
            <a:ext cx="2010771" cy="830997"/>
          </a:xfrm>
          <a:prstGeom prst="rect">
            <a:avLst/>
          </a:prstGeom>
        </p:spPr>
      </p:pic>
      <p:sp>
        <p:nvSpPr>
          <p:cNvPr id="77" name="Google Shape;77;p1"/>
          <p:cNvSpPr txBox="1">
            <a:spLocks noGrp="1"/>
          </p:cNvSpPr>
          <p:nvPr>
            <p:ph type="ctrTitle"/>
          </p:nvPr>
        </p:nvSpPr>
        <p:spPr>
          <a:xfrm>
            <a:off x="1792715" y="3366815"/>
            <a:ext cx="8380832" cy="1631459"/>
          </a:xfrm>
          <a:noFill/>
          <a:ln>
            <a:noFill/>
          </a:ln>
        </p:spPr>
        <p:txBody>
          <a:bodyPr spcFirstLastPara="1" vert="horz" wrap="square" lIns="121900" tIns="60933" rIns="121900" bIns="60933" rtlCol="0" anchor="b" anchorCtr="0">
            <a:noAutofit/>
          </a:bodyPr>
          <a:lstStyle/>
          <a:p>
            <a:pPr lvl="0" algn="ctr"/>
            <a:r>
              <a:rPr lang="en-US" sz="5333" dirty="0">
                <a:solidFill>
                  <a:srgbClr val="FF0000"/>
                </a:solidFill>
                <a:latin typeface="Sora SemiBold" panose="020B0604020202020204" charset="0"/>
                <a:ea typeface="Poppins Black"/>
                <a:cs typeface="Sora SemiBold" panose="020B0604020202020204" charset="0"/>
                <a:sym typeface="Poppins Black"/>
              </a:rPr>
              <a:t>Cable Drum</a:t>
            </a:r>
            <a:br>
              <a:rPr lang="en-US" sz="5333" dirty="0">
                <a:solidFill>
                  <a:srgbClr val="FF0000"/>
                </a:solidFill>
                <a:latin typeface="Sora SemiBold" panose="020B0604020202020204" charset="0"/>
                <a:ea typeface="Poppins Black"/>
                <a:cs typeface="Sora SemiBold" panose="020B0604020202020204" charset="0"/>
                <a:sym typeface="Poppins Black"/>
              </a:rPr>
            </a:br>
            <a:r>
              <a:rPr lang="en-US" sz="5333" dirty="0">
                <a:solidFill>
                  <a:srgbClr val="FF0000"/>
                </a:solidFill>
                <a:latin typeface="Sora SemiBold" panose="020B0604020202020204" charset="0"/>
                <a:ea typeface="Poppins Black"/>
                <a:cs typeface="Sora SemiBold" panose="020B0604020202020204" charset="0"/>
                <a:sym typeface="Poppins Black"/>
              </a:rPr>
              <a:t>Case Study of ElSewedy</a:t>
            </a:r>
            <a:endParaRPr lang="en-US" sz="5333" dirty="0">
              <a:solidFill>
                <a:srgbClr val="FF0000"/>
              </a:solidFill>
              <a:latin typeface="Sora SemiBold" panose="020B0604020202020204" charset="0"/>
              <a:cs typeface="Sora SemiBold" panose="020B060402020202020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7A8B0E6-937E-B98F-A32E-B0AC0D8844F6}"/>
              </a:ext>
            </a:extLst>
          </p:cNvPr>
          <p:cNvGrpSpPr/>
          <p:nvPr/>
        </p:nvGrpSpPr>
        <p:grpSpPr>
          <a:xfrm>
            <a:off x="-344130" y="6003597"/>
            <a:ext cx="3179359" cy="885283"/>
            <a:chOff x="-258098" y="4115513"/>
            <a:chExt cx="3691861" cy="1027987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FFDB74C9-0552-6BF3-61E7-68BCD0CD0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0" y="4115513"/>
              <a:ext cx="3433763" cy="1027987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C09D1F14-185E-8EA4-05BF-B3E09A528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258098" y="4267200"/>
              <a:ext cx="2924175" cy="87630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4743024-F71C-1C4D-0063-EAC7C7F3C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0" y="4372173"/>
              <a:ext cx="2521974" cy="771326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FEBC4B-F09E-30D0-FF88-0606D4098A72}"/>
              </a:ext>
            </a:extLst>
          </p:cNvPr>
          <p:cNvGrpSpPr/>
          <p:nvPr/>
        </p:nvGrpSpPr>
        <p:grpSpPr>
          <a:xfrm>
            <a:off x="11604774" y="-372332"/>
            <a:ext cx="723105" cy="2453467"/>
            <a:chOff x="8405486" y="-381319"/>
            <a:chExt cx="840423" cy="2851520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A6808DD8-1EAB-F902-F0BA-1CDBCBFD0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405486" y="0"/>
              <a:ext cx="738514" cy="2470201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DFA0E1AB-B555-D73A-D828-CA6E04861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695236" y="1"/>
              <a:ext cx="448764" cy="1747400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5897D42F-585E-8794-8893-333986521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853251" y="-381319"/>
              <a:ext cx="392658" cy="128386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F544221-1042-1577-2D24-5A3E0316BBAE}"/>
              </a:ext>
            </a:extLst>
          </p:cNvPr>
          <p:cNvGrpSpPr/>
          <p:nvPr/>
        </p:nvGrpSpPr>
        <p:grpSpPr>
          <a:xfrm rot="10800000" flipV="1">
            <a:off x="9188027" y="3883212"/>
            <a:ext cx="3003973" cy="3005667"/>
            <a:chOff x="152400" y="3041650"/>
            <a:chExt cx="2252980" cy="2254250"/>
          </a:xfrm>
        </p:grpSpPr>
        <p:sp>
          <p:nvSpPr>
            <p:cNvPr id="3" name="Freeform 23">
              <a:extLst>
                <a:ext uri="{FF2B5EF4-FFF2-40B4-BE49-F238E27FC236}">
                  <a16:creationId xmlns:a16="http://schemas.microsoft.com/office/drawing/2014/main" id="{FDC77B39-FAB7-A74B-2393-80E7105E5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400" y="3041650"/>
              <a:ext cx="1135380" cy="1514475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rot="0" vert="horz" wrap="square" lIns="121920" tIns="60960" rIns="121920" bIns="60960" anchor="t" anchorCtr="0" upright="1">
              <a:noAutofit/>
            </a:bodyPr>
            <a:lstStyle/>
            <a:p>
              <a:endParaRPr lang="en-US" sz="2400" dirty="0"/>
            </a:p>
          </p:txBody>
        </p:sp>
        <p:sp>
          <p:nvSpPr>
            <p:cNvPr id="4" name="Freeform 24">
              <a:extLst>
                <a:ext uri="{FF2B5EF4-FFF2-40B4-BE49-F238E27FC236}">
                  <a16:creationId xmlns:a16="http://schemas.microsoft.com/office/drawing/2014/main" id="{2B234A93-E715-30B1-6970-422A40293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400" y="4558665"/>
              <a:ext cx="737235" cy="737235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8AF4"/>
            </a:solidFill>
            <a:ln>
              <a:noFill/>
            </a:ln>
          </p:spPr>
          <p:txBody>
            <a:bodyPr rot="0" vert="horz" wrap="square" lIns="121920" tIns="60960" rIns="121920" bIns="60960" anchor="t" anchorCtr="0" upright="1">
              <a:noAutofit/>
            </a:bodyPr>
            <a:lstStyle/>
            <a:p>
              <a:endParaRPr lang="en-US" sz="2400" dirty="0"/>
            </a:p>
          </p:txBody>
        </p:sp>
        <p:sp>
          <p:nvSpPr>
            <p:cNvPr id="5" name="Freeform 25">
              <a:extLst>
                <a:ext uri="{FF2B5EF4-FFF2-40B4-BE49-F238E27FC236}">
                  <a16:creationId xmlns:a16="http://schemas.microsoft.com/office/drawing/2014/main" id="{3C8EC0D0-9F40-0E69-5B53-717C0B24133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100" y="4556760"/>
              <a:ext cx="1478280" cy="739140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rot="0" vert="horz" wrap="square" lIns="121920" tIns="60960" rIns="121920" bIns="60960" anchor="t" anchorCtr="0" upright="1">
              <a:noAutofit/>
            </a:bodyPr>
            <a:lstStyle/>
            <a:p>
              <a:endParaRPr lang="en-US" sz="24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C75F6BB-4AF4-9B2E-C151-BD4F1E638C22}"/>
              </a:ext>
            </a:extLst>
          </p:cNvPr>
          <p:cNvSpPr txBox="1"/>
          <p:nvPr/>
        </p:nvSpPr>
        <p:spPr>
          <a:xfrm>
            <a:off x="3765161" y="5186955"/>
            <a:ext cx="46041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EEEs</a:t>
            </a:r>
            <a:endParaRPr lang="en-US" sz="3200" dirty="0">
              <a:solidFill>
                <a:srgbClr val="0070C0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5D990C9-E262-8F93-C76B-65CE80A59358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1333"/>
          <a:stretch/>
        </p:blipFill>
        <p:spPr>
          <a:xfrm>
            <a:off x="-2" y="84730"/>
            <a:ext cx="2347415" cy="7511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69521FD-A450-858B-B10F-8267FC109115}"/>
              </a:ext>
            </a:extLst>
          </p:cNvPr>
          <p:cNvSpPr txBox="1"/>
          <p:nvPr/>
        </p:nvSpPr>
        <p:spPr>
          <a:xfrm>
            <a:off x="3257497" y="6280720"/>
            <a:ext cx="63365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0">
                <a:solidFill>
                  <a:srgbClr val="0070C0"/>
                </a:solidFill>
                <a:latin typeface="Acumin Pro SemiCondensed" panose="020B0506020202020204" pitchFamily="34" charset="0"/>
                <a:cs typeface="Palanquin Dark" panose="020B0604020202020204" charset="0"/>
              </a:defRPr>
            </a:lvl1pPr>
          </a:lstStyle>
          <a:p>
            <a:r>
              <a:rPr lang="en-US" sz="2400" b="1" dirty="0"/>
              <a:t>KH4012FTE  - Electronic Systems in Action</a:t>
            </a:r>
          </a:p>
        </p:txBody>
      </p:sp>
      <p:pic>
        <p:nvPicPr>
          <p:cNvPr id="10" name="Picture 9" descr="A close-up of a cable&#10;&#10;AI-generated content may be incorrect.">
            <a:extLst>
              <a:ext uri="{FF2B5EF4-FFF2-40B4-BE49-F238E27FC236}">
                <a16:creationId xmlns:a16="http://schemas.microsoft.com/office/drawing/2014/main" id="{52799EC5-07CF-2F9C-A50E-BD5EFE26945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566" y="1364663"/>
            <a:ext cx="2335129" cy="1943100"/>
          </a:xfrm>
          <a:prstGeom prst="rect">
            <a:avLst/>
          </a:prstGeom>
        </p:spPr>
      </p:pic>
      <p:pic>
        <p:nvPicPr>
          <p:cNvPr id="8" name="Picture 7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4BC52D99-F46B-C004-132C-5E0932C4ED1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659" y="-680208"/>
            <a:ext cx="2635122" cy="263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8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442AB2F8-0AE1-4649-FFA8-A22A89D7B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56;p13">
            <a:extLst>
              <a:ext uri="{FF2B5EF4-FFF2-40B4-BE49-F238E27FC236}">
                <a16:creationId xmlns:a16="http://schemas.microsoft.com/office/drawing/2014/main" id="{694E4BBB-6BE4-D57E-FCEF-CEEF6E65E143}"/>
              </a:ext>
            </a:extLst>
          </p:cNvPr>
          <p:cNvSpPr txBox="1"/>
          <p:nvPr/>
        </p:nvSpPr>
        <p:spPr>
          <a:xfrm rot="5400000">
            <a:off x="-3357962" y="3357961"/>
            <a:ext cx="6858000" cy="1420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DAE306-8C25-E192-C384-C77CD5B9799C}"/>
              </a:ext>
            </a:extLst>
          </p:cNvPr>
          <p:cNvSpPr txBox="1"/>
          <p:nvPr/>
        </p:nvSpPr>
        <p:spPr>
          <a:xfrm>
            <a:off x="588056" y="884806"/>
            <a:ext cx="11720446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latin typeface="Aptos" panose="020B0004020202020204" pitchFamily="34" charset="0"/>
              </a:rPr>
              <a:t>Temperature sensor </a:t>
            </a:r>
            <a:r>
              <a:rPr lang="en-US" sz="2400" b="1" dirty="0">
                <a:latin typeface="Aptos" panose="020B0004020202020204" pitchFamily="34" charset="0"/>
              </a:rPr>
              <a:t>(LM35)</a:t>
            </a:r>
          </a:p>
          <a:p>
            <a:pPr algn="just"/>
            <a:endParaRPr lang="en-US" sz="2400" b="1" dirty="0">
              <a:latin typeface="Aptos" panose="020B0004020202020204" pitchFamily="34" charset="0"/>
            </a:endParaRPr>
          </a:p>
          <a:p>
            <a:pPr algn="just"/>
            <a:r>
              <a:rPr lang="en-US" sz="2400" b="1" dirty="0">
                <a:latin typeface="Aptos" panose="020B0004020202020204" pitchFamily="34" charset="0"/>
              </a:rPr>
              <a:t>Characteristic: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The temperature data ranges from -55 °C to +150 °C.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Easy to interface with microcontrollers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Needing Calibrations to adapt to the temperature readings</a:t>
            </a:r>
          </a:p>
          <a:p>
            <a:pPr algn="just"/>
            <a:endParaRPr lang="en-US" sz="2400" dirty="0">
              <a:latin typeface="Aptos" panose="020B0004020202020204" pitchFamily="34" charset="0"/>
            </a:endParaRPr>
          </a:p>
          <a:p>
            <a:pPr algn="just"/>
            <a:r>
              <a:rPr lang="en-US" sz="2400" b="1" dirty="0">
                <a:latin typeface="Aptos" panose="020B0004020202020204" pitchFamily="34" charset="0"/>
              </a:rPr>
              <a:t>Advantage: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No affected to electrical noise as DS18B20 </a:t>
            </a:r>
          </a:p>
          <a:p>
            <a:pPr algn="just"/>
            <a:r>
              <a:rPr lang="en-US" sz="2400" dirty="0">
                <a:latin typeface="Aptos" panose="020B0004020202020204" pitchFamily="34" charset="0"/>
              </a:rPr>
              <a:t>and Thermocouples.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High accuracy: at 25°C </a:t>
            </a:r>
            <a:r>
              <a:rPr lang="en-US" sz="2400" b="1" dirty="0">
                <a:latin typeface="Aptos" panose="020B0004020202020204" pitchFamily="34" charset="0"/>
              </a:rPr>
              <a:t>ideal for Egypt's climate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It has low power consumption.</a:t>
            </a:r>
          </a:p>
          <a:p>
            <a:pPr algn="just"/>
            <a:endParaRPr lang="en-US" sz="2400" dirty="0">
              <a:latin typeface="Aptos" panose="020B00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Aptos" panose="020B0004020202020204" pitchFamily="34" charset="0"/>
            </a:endParaRPr>
          </a:p>
          <a:p>
            <a:endParaRPr lang="en-US" sz="2400" dirty="0">
              <a:latin typeface="Aptos" panose="020B0004020202020204" pitchFamily="34" charset="0"/>
            </a:endParaRPr>
          </a:p>
        </p:txBody>
      </p:sp>
      <p:sp>
        <p:nvSpPr>
          <p:cNvPr id="128" name="Freeform 3">
            <a:extLst>
              <a:ext uri="{FF2B5EF4-FFF2-40B4-BE49-F238E27FC236}">
                <a16:creationId xmlns:a16="http://schemas.microsoft.com/office/drawing/2014/main" id="{B0FBEA24-A183-1494-282C-D22E31665687}"/>
              </a:ext>
            </a:extLst>
          </p:cNvPr>
          <p:cNvSpPr/>
          <p:nvPr/>
        </p:nvSpPr>
        <p:spPr>
          <a:xfrm>
            <a:off x="8492594" y="3284158"/>
            <a:ext cx="3286562" cy="576906"/>
          </a:xfrm>
          <a:custGeom>
            <a:avLst/>
            <a:gdLst/>
            <a:ahLst/>
            <a:cxnLst/>
            <a:rect l="l" t="t" r="r" b="b"/>
            <a:pathLst>
              <a:path w="6084495" h="1161585">
                <a:moveTo>
                  <a:pt x="0" y="0"/>
                </a:moveTo>
                <a:lnTo>
                  <a:pt x="6084495" y="0"/>
                </a:lnTo>
                <a:lnTo>
                  <a:pt x="6084495" y="1161585"/>
                </a:lnTo>
                <a:lnTo>
                  <a:pt x="0" y="11615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129" name="Group 9">
            <a:extLst>
              <a:ext uri="{FF2B5EF4-FFF2-40B4-BE49-F238E27FC236}">
                <a16:creationId xmlns:a16="http://schemas.microsoft.com/office/drawing/2014/main" id="{1E1B70CE-5238-27AC-92B6-C2B9375AFC6E}"/>
              </a:ext>
            </a:extLst>
          </p:cNvPr>
          <p:cNvGrpSpPr>
            <a:grpSpLocks noChangeAspect="1"/>
          </p:cNvGrpSpPr>
          <p:nvPr/>
        </p:nvGrpSpPr>
        <p:grpSpPr>
          <a:xfrm>
            <a:off x="8293247" y="4078569"/>
            <a:ext cx="3623594" cy="2337219"/>
            <a:chOff x="0" y="0"/>
            <a:chExt cx="6350000" cy="4095750"/>
          </a:xfrm>
        </p:grpSpPr>
        <p:sp>
          <p:nvSpPr>
            <p:cNvPr id="130" name="Freeform 11">
              <a:extLst>
                <a:ext uri="{FF2B5EF4-FFF2-40B4-BE49-F238E27FC236}">
                  <a16:creationId xmlns:a16="http://schemas.microsoft.com/office/drawing/2014/main" id="{47D70D3A-EE02-3DB8-9D27-6290DD5941B2}"/>
                </a:ext>
              </a:extLst>
            </p:cNvPr>
            <p:cNvSpPr/>
            <p:nvPr/>
          </p:nvSpPr>
          <p:spPr>
            <a:xfrm>
              <a:off x="95250" y="110490"/>
              <a:ext cx="1186180" cy="311150"/>
            </a:xfrm>
            <a:custGeom>
              <a:avLst/>
              <a:gdLst/>
              <a:ahLst/>
              <a:cxnLst/>
              <a:rect l="l" t="t" r="r" b="b"/>
              <a:pathLst>
                <a:path w="1186180" h="311150">
                  <a:moveTo>
                    <a:pt x="537210" y="99060"/>
                  </a:moveTo>
                  <a:lnTo>
                    <a:pt x="648970" y="99060"/>
                  </a:lnTo>
                  <a:lnTo>
                    <a:pt x="648970" y="210820"/>
                  </a:lnTo>
                  <a:lnTo>
                    <a:pt x="537210" y="210820"/>
                  </a:lnTo>
                  <a:lnTo>
                    <a:pt x="537210" y="99060"/>
                  </a:lnTo>
                  <a:close/>
                  <a:moveTo>
                    <a:pt x="6350" y="0"/>
                  </a:moveTo>
                  <a:lnTo>
                    <a:pt x="312420" y="0"/>
                  </a:lnTo>
                  <a:lnTo>
                    <a:pt x="312420" y="311150"/>
                  </a:lnTo>
                  <a:lnTo>
                    <a:pt x="6350" y="311150"/>
                  </a:lnTo>
                  <a:lnTo>
                    <a:pt x="0" y="311150"/>
                  </a:lnTo>
                  <a:lnTo>
                    <a:pt x="0" y="0"/>
                  </a:lnTo>
                  <a:lnTo>
                    <a:pt x="6350" y="0"/>
                  </a:lnTo>
                  <a:close/>
                  <a:moveTo>
                    <a:pt x="120650" y="156210"/>
                  </a:moveTo>
                  <a:lnTo>
                    <a:pt x="43180" y="232410"/>
                  </a:lnTo>
                  <a:lnTo>
                    <a:pt x="78740" y="267970"/>
                  </a:lnTo>
                  <a:lnTo>
                    <a:pt x="156210" y="190500"/>
                  </a:lnTo>
                  <a:lnTo>
                    <a:pt x="233680" y="267970"/>
                  </a:lnTo>
                  <a:lnTo>
                    <a:pt x="269240" y="232410"/>
                  </a:lnTo>
                  <a:lnTo>
                    <a:pt x="191770" y="156210"/>
                  </a:lnTo>
                  <a:lnTo>
                    <a:pt x="269240" y="78740"/>
                  </a:lnTo>
                  <a:lnTo>
                    <a:pt x="233680" y="43180"/>
                  </a:lnTo>
                  <a:lnTo>
                    <a:pt x="156210" y="120650"/>
                  </a:lnTo>
                  <a:lnTo>
                    <a:pt x="78740" y="43180"/>
                  </a:lnTo>
                  <a:lnTo>
                    <a:pt x="43180" y="78740"/>
                  </a:lnTo>
                  <a:lnTo>
                    <a:pt x="120650" y="156210"/>
                  </a:lnTo>
                  <a:close/>
                  <a:moveTo>
                    <a:pt x="436880" y="0"/>
                  </a:moveTo>
                  <a:lnTo>
                    <a:pt x="748030" y="0"/>
                  </a:lnTo>
                  <a:lnTo>
                    <a:pt x="748030" y="311150"/>
                  </a:lnTo>
                  <a:lnTo>
                    <a:pt x="436880" y="311150"/>
                  </a:lnTo>
                  <a:lnTo>
                    <a:pt x="436880" y="0"/>
                  </a:lnTo>
                  <a:close/>
                  <a:moveTo>
                    <a:pt x="486410" y="261620"/>
                  </a:moveTo>
                  <a:lnTo>
                    <a:pt x="699770" y="261620"/>
                  </a:lnTo>
                  <a:lnTo>
                    <a:pt x="699770" y="48260"/>
                  </a:lnTo>
                  <a:lnTo>
                    <a:pt x="486410" y="48260"/>
                  </a:lnTo>
                  <a:lnTo>
                    <a:pt x="486410" y="261620"/>
                  </a:lnTo>
                  <a:close/>
                  <a:moveTo>
                    <a:pt x="1186180" y="0"/>
                  </a:moveTo>
                  <a:lnTo>
                    <a:pt x="1186180" y="311150"/>
                  </a:lnTo>
                  <a:lnTo>
                    <a:pt x="875030" y="311150"/>
                  </a:lnTo>
                  <a:lnTo>
                    <a:pt x="875030" y="0"/>
                  </a:lnTo>
                  <a:lnTo>
                    <a:pt x="1186180" y="0"/>
                  </a:lnTo>
                  <a:close/>
                  <a:moveTo>
                    <a:pt x="1135380" y="185420"/>
                  </a:moveTo>
                  <a:lnTo>
                    <a:pt x="924560" y="185420"/>
                  </a:lnTo>
                  <a:lnTo>
                    <a:pt x="924560" y="236220"/>
                  </a:lnTo>
                  <a:lnTo>
                    <a:pt x="1135380" y="236220"/>
                  </a:lnTo>
                  <a:lnTo>
                    <a:pt x="1135380" y="1854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30BD83BA-CE3C-5A52-B397-ABE0DEB8A3D6}"/>
                </a:ext>
              </a:extLst>
            </p:cNvPr>
            <p:cNvSpPr/>
            <p:nvPr/>
          </p:nvSpPr>
          <p:spPr>
            <a:xfrm>
              <a:off x="0" y="0"/>
              <a:ext cx="6350000" cy="4095750"/>
            </a:xfrm>
            <a:custGeom>
              <a:avLst/>
              <a:gdLst/>
              <a:ahLst/>
              <a:cxnLst/>
              <a:rect l="l" t="t" r="r" b="b"/>
              <a:pathLst>
                <a:path w="6350000" h="4095750">
                  <a:moveTo>
                    <a:pt x="0" y="0"/>
                  </a:moveTo>
                  <a:lnTo>
                    <a:pt x="0" y="521970"/>
                  </a:lnTo>
                  <a:lnTo>
                    <a:pt x="0" y="4095750"/>
                  </a:lnTo>
                  <a:lnTo>
                    <a:pt x="6350000" y="4095750"/>
                  </a:lnTo>
                  <a:lnTo>
                    <a:pt x="6350000" y="521970"/>
                  </a:lnTo>
                  <a:lnTo>
                    <a:pt x="6350000" y="0"/>
                  </a:lnTo>
                  <a:lnTo>
                    <a:pt x="0" y="0"/>
                  </a:lnTo>
                  <a:close/>
                  <a:moveTo>
                    <a:pt x="6248400" y="3994150"/>
                  </a:moveTo>
                  <a:lnTo>
                    <a:pt x="101600" y="3994150"/>
                  </a:lnTo>
                  <a:lnTo>
                    <a:pt x="101600" y="521970"/>
                  </a:lnTo>
                  <a:lnTo>
                    <a:pt x="6248400" y="521970"/>
                  </a:lnTo>
                  <a:lnTo>
                    <a:pt x="6248400" y="3994150"/>
                  </a:lnTo>
                  <a:close/>
                  <a:moveTo>
                    <a:pt x="1281430" y="110490"/>
                  </a:moveTo>
                  <a:lnTo>
                    <a:pt x="1281430" y="421640"/>
                  </a:lnTo>
                  <a:lnTo>
                    <a:pt x="970280" y="421640"/>
                  </a:lnTo>
                  <a:lnTo>
                    <a:pt x="970280" y="110490"/>
                  </a:lnTo>
                  <a:lnTo>
                    <a:pt x="1281430" y="110490"/>
                  </a:lnTo>
                  <a:close/>
                  <a:moveTo>
                    <a:pt x="844550" y="110490"/>
                  </a:moveTo>
                  <a:lnTo>
                    <a:pt x="844550" y="421640"/>
                  </a:lnTo>
                  <a:lnTo>
                    <a:pt x="532130" y="421640"/>
                  </a:lnTo>
                  <a:lnTo>
                    <a:pt x="532130" y="110490"/>
                  </a:lnTo>
                  <a:lnTo>
                    <a:pt x="844550" y="110490"/>
                  </a:lnTo>
                  <a:close/>
                  <a:moveTo>
                    <a:pt x="407670" y="110490"/>
                  </a:moveTo>
                  <a:lnTo>
                    <a:pt x="407670" y="421640"/>
                  </a:lnTo>
                  <a:lnTo>
                    <a:pt x="101600" y="421640"/>
                  </a:lnTo>
                  <a:lnTo>
                    <a:pt x="95250" y="421640"/>
                  </a:lnTo>
                  <a:lnTo>
                    <a:pt x="95250" y="110490"/>
                  </a:lnTo>
                  <a:lnTo>
                    <a:pt x="101600" y="110490"/>
                  </a:lnTo>
                  <a:lnTo>
                    <a:pt x="407670" y="110490"/>
                  </a:lnTo>
                  <a:close/>
                  <a:moveTo>
                    <a:pt x="364490" y="189230"/>
                  </a:moveTo>
                  <a:lnTo>
                    <a:pt x="287020" y="266700"/>
                  </a:lnTo>
                  <a:lnTo>
                    <a:pt x="364490" y="344170"/>
                  </a:lnTo>
                  <a:lnTo>
                    <a:pt x="328930" y="379730"/>
                  </a:lnTo>
                  <a:lnTo>
                    <a:pt x="251460" y="302260"/>
                  </a:lnTo>
                  <a:lnTo>
                    <a:pt x="173990" y="379730"/>
                  </a:lnTo>
                  <a:lnTo>
                    <a:pt x="138430" y="342900"/>
                  </a:lnTo>
                  <a:lnTo>
                    <a:pt x="215900" y="266700"/>
                  </a:lnTo>
                  <a:lnTo>
                    <a:pt x="138430" y="189230"/>
                  </a:lnTo>
                  <a:lnTo>
                    <a:pt x="173990" y="153670"/>
                  </a:lnTo>
                  <a:lnTo>
                    <a:pt x="251460" y="231140"/>
                  </a:lnTo>
                  <a:lnTo>
                    <a:pt x="328930" y="153670"/>
                  </a:lnTo>
                  <a:lnTo>
                    <a:pt x="364490" y="189230"/>
                  </a:lnTo>
                  <a:close/>
                  <a:moveTo>
                    <a:pt x="795020" y="158750"/>
                  </a:moveTo>
                  <a:lnTo>
                    <a:pt x="581660" y="158750"/>
                  </a:lnTo>
                  <a:lnTo>
                    <a:pt x="581660" y="372110"/>
                  </a:lnTo>
                  <a:lnTo>
                    <a:pt x="795020" y="372110"/>
                  </a:lnTo>
                  <a:lnTo>
                    <a:pt x="795020" y="158750"/>
                  </a:lnTo>
                  <a:close/>
                  <a:moveTo>
                    <a:pt x="744220" y="321310"/>
                  </a:moveTo>
                  <a:lnTo>
                    <a:pt x="632460" y="321310"/>
                  </a:lnTo>
                  <a:lnTo>
                    <a:pt x="632460" y="209550"/>
                  </a:lnTo>
                  <a:lnTo>
                    <a:pt x="744220" y="209550"/>
                  </a:lnTo>
                  <a:lnTo>
                    <a:pt x="744220" y="321310"/>
                  </a:lnTo>
                  <a:close/>
                  <a:moveTo>
                    <a:pt x="1019810" y="295910"/>
                  </a:moveTo>
                  <a:lnTo>
                    <a:pt x="1230630" y="295910"/>
                  </a:lnTo>
                  <a:lnTo>
                    <a:pt x="1230630" y="346710"/>
                  </a:lnTo>
                  <a:lnTo>
                    <a:pt x="1019810" y="346710"/>
                  </a:lnTo>
                  <a:lnTo>
                    <a:pt x="1019810" y="295910"/>
                  </a:lnTo>
                  <a:close/>
                </a:path>
              </a:pathLst>
            </a:custGeom>
            <a:solidFill>
              <a:srgbClr val="E57E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20ED9071-1589-6250-FAC4-AB4B2D84CF9E}"/>
              </a:ext>
            </a:extLst>
          </p:cNvPr>
          <p:cNvSpPr txBox="1"/>
          <p:nvPr/>
        </p:nvSpPr>
        <p:spPr>
          <a:xfrm>
            <a:off x="8355265" y="3370723"/>
            <a:ext cx="3052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2000" kern="0" dirty="0">
                <a:solidFill>
                  <a:srgbClr val="000000"/>
                </a:solidFill>
                <a:latin typeface="Aptos" panose="020B0004020202020204" pitchFamily="34" charset="0"/>
                <a:cs typeface="Sora SemiBold" panose="020B0604020202020204" charset="0"/>
                <a:sym typeface="Arial"/>
              </a:rPr>
              <a:t>                       LM35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0FC3A4-3ED6-5E8D-EA72-CA8987D9DA18}"/>
              </a:ext>
            </a:extLst>
          </p:cNvPr>
          <p:cNvSpPr txBox="1"/>
          <p:nvPr/>
        </p:nvSpPr>
        <p:spPr>
          <a:xfrm>
            <a:off x="9739162" y="6451136"/>
            <a:ext cx="282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kern="0" dirty="0">
                <a:solidFill>
                  <a:srgbClr val="000000"/>
                </a:solidFill>
                <a:latin typeface="Aptos" panose="020B0004020202020204" pitchFamily="34" charset="0"/>
                <a:cs typeface="Sora SemiBold" panose="020B0604020202020204" charset="0"/>
                <a:sym typeface="Arial"/>
              </a:rPr>
              <a:t>Fig (6)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4C4ABA-3A6E-7AC7-6D71-63196709962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2" r="18295" b="16007"/>
          <a:stretch/>
        </p:blipFill>
        <p:spPr bwMode="auto">
          <a:xfrm>
            <a:off x="9624830" y="4443204"/>
            <a:ext cx="960427" cy="182002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F12DAA3-436E-4229-34C6-4246EA412B0A}"/>
              </a:ext>
            </a:extLst>
          </p:cNvPr>
          <p:cNvGrpSpPr/>
          <p:nvPr/>
        </p:nvGrpSpPr>
        <p:grpSpPr>
          <a:xfrm rot="871495" flipV="1">
            <a:off x="10295306" y="-161540"/>
            <a:ext cx="2898236" cy="797232"/>
            <a:chOff x="6831900" y="4318971"/>
            <a:chExt cx="3227033" cy="887676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7CABBC0E-4CD2-478D-BFD2-2C0EBE4F0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6831900" y="4318971"/>
              <a:ext cx="2724237" cy="815572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9FE6F68-A385-2557-770B-E11352585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9A5BFF3-F222-2AC8-AA75-6079DF954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sp>
        <p:nvSpPr>
          <p:cNvPr id="11" name="Google Shape;132;p7">
            <a:extLst>
              <a:ext uri="{FF2B5EF4-FFF2-40B4-BE49-F238E27FC236}">
                <a16:creationId xmlns:a16="http://schemas.microsoft.com/office/drawing/2014/main" id="{1D3DBA64-2CD1-E029-2907-E09E7AA2F8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15172" y="149821"/>
            <a:ext cx="4710325" cy="705236"/>
          </a:xfr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lvl="0"/>
            <a:r>
              <a:rPr lang="en-US" noProof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6888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8B57C128-27F9-986D-AAB4-C9370C575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56;p13">
            <a:extLst>
              <a:ext uri="{FF2B5EF4-FFF2-40B4-BE49-F238E27FC236}">
                <a16:creationId xmlns:a16="http://schemas.microsoft.com/office/drawing/2014/main" id="{5B7F54F5-683F-A33D-D6A5-5CF3A2D9CED4}"/>
              </a:ext>
            </a:extLst>
          </p:cNvPr>
          <p:cNvSpPr txBox="1"/>
          <p:nvPr/>
        </p:nvSpPr>
        <p:spPr>
          <a:xfrm rot="5400000">
            <a:off x="-3357962" y="3357961"/>
            <a:ext cx="6858000" cy="1420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56F2D1-D036-B1B1-09D5-BD45A5612694}"/>
              </a:ext>
            </a:extLst>
          </p:cNvPr>
          <p:cNvSpPr txBox="1"/>
          <p:nvPr/>
        </p:nvSpPr>
        <p:spPr>
          <a:xfrm>
            <a:off x="584678" y="969609"/>
            <a:ext cx="11452077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ptos" panose="020B0004020202020204" pitchFamily="34" charset="0"/>
              </a:rPr>
              <a:t>About GPS and Tracking </a:t>
            </a:r>
            <a:r>
              <a:rPr lang="en-US" sz="2400" b="1" dirty="0">
                <a:latin typeface="Aptos" panose="020B0004020202020204" pitchFamily="34" charset="0"/>
              </a:rPr>
              <a:t>U-Blox NEO6MV2 </a:t>
            </a:r>
          </a:p>
          <a:p>
            <a:endParaRPr lang="en-US" sz="2400" b="1" dirty="0">
              <a:latin typeface="Aptos" panose="020B0004020202020204" pitchFamily="34" charset="0"/>
            </a:endParaRPr>
          </a:p>
          <a:p>
            <a:r>
              <a:rPr lang="en-US" sz="2400" b="1" dirty="0">
                <a:latin typeface="Aptos" panose="020B0004020202020204" pitchFamily="34" charset="0"/>
              </a:rPr>
              <a:t>Characteristic:</a:t>
            </a:r>
            <a:endParaRPr lang="en-US" sz="2400" dirty="0">
              <a:latin typeface="Aptos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GNSS provides global positioning using satellites, ground stations, and receivers.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GPS is a U.S.-based GNSS system that calculates positions via satellite signals.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High performance with fast signal acquisition tracking.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Suitable for IoT due to low power use and high sensitivity.</a:t>
            </a:r>
          </a:p>
          <a:p>
            <a:endParaRPr lang="en-US" sz="2400" dirty="0">
              <a:latin typeface="Aptos" panose="020B0004020202020204" pitchFamily="34" charset="0"/>
            </a:endParaRPr>
          </a:p>
          <a:p>
            <a:r>
              <a:rPr lang="en-US" sz="2400" b="1" dirty="0">
                <a:latin typeface="Aptos" panose="020B0004020202020204" pitchFamily="34" charset="0"/>
              </a:rPr>
              <a:t>Advantage: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Faster signal acquisition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Unlike sensors like HMC5883L, It provides </a:t>
            </a:r>
          </a:p>
          <a:p>
            <a:r>
              <a:rPr lang="en-US" sz="2400" dirty="0">
                <a:latin typeface="Aptos" panose="020B0004020202020204" pitchFamily="34" charset="0"/>
              </a:rPr>
              <a:t>full location data, not just motion or tilt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Directly integrates with graphical user interfaces(GUI)</a:t>
            </a:r>
          </a:p>
          <a:p>
            <a:r>
              <a:rPr lang="en-US" sz="2400" dirty="0">
                <a:latin typeface="Aptos" panose="020B0004020202020204" pitchFamily="34" charset="0"/>
              </a:rPr>
              <a:t>using lang/lat data for visualization.</a:t>
            </a:r>
          </a:p>
          <a:p>
            <a:endParaRPr lang="en-US" sz="2400" dirty="0">
              <a:latin typeface="Aptos" panose="020B0004020202020204" pitchFamily="34" charset="0"/>
            </a:endParaRPr>
          </a:p>
          <a:p>
            <a:endParaRPr lang="en-US" sz="2400" dirty="0">
              <a:latin typeface="Aptos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D0931A-8CF2-6578-3DFE-C66A27014F12}"/>
              </a:ext>
            </a:extLst>
          </p:cNvPr>
          <p:cNvSpPr txBox="1"/>
          <p:nvPr/>
        </p:nvSpPr>
        <p:spPr>
          <a:xfrm>
            <a:off x="9739162" y="6451136"/>
            <a:ext cx="282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kern="0" dirty="0">
                <a:solidFill>
                  <a:srgbClr val="000000"/>
                </a:solidFill>
                <a:latin typeface="Aptos" panose="020B0004020202020204" pitchFamily="34" charset="0"/>
                <a:cs typeface="Sora SemiBold" panose="020B0604020202020204" charset="0"/>
                <a:sym typeface="Arial"/>
              </a:rPr>
              <a:t>Fig (7)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D378D67B-E435-0219-BCC4-D4B2B99A24BC}"/>
              </a:ext>
            </a:extLst>
          </p:cNvPr>
          <p:cNvSpPr/>
          <p:nvPr/>
        </p:nvSpPr>
        <p:spPr>
          <a:xfrm>
            <a:off x="8492594" y="3284158"/>
            <a:ext cx="3286562" cy="576906"/>
          </a:xfrm>
          <a:custGeom>
            <a:avLst/>
            <a:gdLst/>
            <a:ahLst/>
            <a:cxnLst/>
            <a:rect l="l" t="t" r="r" b="b"/>
            <a:pathLst>
              <a:path w="6084495" h="1161585">
                <a:moveTo>
                  <a:pt x="0" y="0"/>
                </a:moveTo>
                <a:lnTo>
                  <a:pt x="6084495" y="0"/>
                </a:lnTo>
                <a:lnTo>
                  <a:pt x="6084495" y="1161585"/>
                </a:lnTo>
                <a:lnTo>
                  <a:pt x="0" y="11615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D7212A-5021-CB5F-7C04-439D66046140}"/>
              </a:ext>
            </a:extLst>
          </p:cNvPr>
          <p:cNvGrpSpPr>
            <a:grpSpLocks noChangeAspect="1"/>
          </p:cNvGrpSpPr>
          <p:nvPr/>
        </p:nvGrpSpPr>
        <p:grpSpPr>
          <a:xfrm>
            <a:off x="8293247" y="4078569"/>
            <a:ext cx="3623594" cy="2337219"/>
            <a:chOff x="0" y="0"/>
            <a:chExt cx="6350000" cy="409575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5182FEE9-0560-6F4F-BD7A-72340FA1F8B4}"/>
                </a:ext>
              </a:extLst>
            </p:cNvPr>
            <p:cNvSpPr/>
            <p:nvPr/>
          </p:nvSpPr>
          <p:spPr>
            <a:xfrm>
              <a:off x="95250" y="110490"/>
              <a:ext cx="1186180" cy="311150"/>
            </a:xfrm>
            <a:custGeom>
              <a:avLst/>
              <a:gdLst/>
              <a:ahLst/>
              <a:cxnLst/>
              <a:rect l="l" t="t" r="r" b="b"/>
              <a:pathLst>
                <a:path w="1186180" h="311150">
                  <a:moveTo>
                    <a:pt x="537210" y="99060"/>
                  </a:moveTo>
                  <a:lnTo>
                    <a:pt x="648970" y="99060"/>
                  </a:lnTo>
                  <a:lnTo>
                    <a:pt x="648970" y="210820"/>
                  </a:lnTo>
                  <a:lnTo>
                    <a:pt x="537210" y="210820"/>
                  </a:lnTo>
                  <a:lnTo>
                    <a:pt x="537210" y="99060"/>
                  </a:lnTo>
                  <a:close/>
                  <a:moveTo>
                    <a:pt x="6350" y="0"/>
                  </a:moveTo>
                  <a:lnTo>
                    <a:pt x="312420" y="0"/>
                  </a:lnTo>
                  <a:lnTo>
                    <a:pt x="312420" y="311150"/>
                  </a:lnTo>
                  <a:lnTo>
                    <a:pt x="6350" y="311150"/>
                  </a:lnTo>
                  <a:lnTo>
                    <a:pt x="0" y="311150"/>
                  </a:lnTo>
                  <a:lnTo>
                    <a:pt x="0" y="0"/>
                  </a:lnTo>
                  <a:lnTo>
                    <a:pt x="6350" y="0"/>
                  </a:lnTo>
                  <a:close/>
                  <a:moveTo>
                    <a:pt x="120650" y="156210"/>
                  </a:moveTo>
                  <a:lnTo>
                    <a:pt x="43180" y="232410"/>
                  </a:lnTo>
                  <a:lnTo>
                    <a:pt x="78740" y="267970"/>
                  </a:lnTo>
                  <a:lnTo>
                    <a:pt x="156210" y="190500"/>
                  </a:lnTo>
                  <a:lnTo>
                    <a:pt x="233680" y="267970"/>
                  </a:lnTo>
                  <a:lnTo>
                    <a:pt x="269240" y="232410"/>
                  </a:lnTo>
                  <a:lnTo>
                    <a:pt x="191770" y="156210"/>
                  </a:lnTo>
                  <a:lnTo>
                    <a:pt x="269240" y="78740"/>
                  </a:lnTo>
                  <a:lnTo>
                    <a:pt x="233680" y="43180"/>
                  </a:lnTo>
                  <a:lnTo>
                    <a:pt x="156210" y="120650"/>
                  </a:lnTo>
                  <a:lnTo>
                    <a:pt x="78740" y="43180"/>
                  </a:lnTo>
                  <a:lnTo>
                    <a:pt x="43180" y="78740"/>
                  </a:lnTo>
                  <a:lnTo>
                    <a:pt x="120650" y="156210"/>
                  </a:lnTo>
                  <a:close/>
                  <a:moveTo>
                    <a:pt x="436880" y="0"/>
                  </a:moveTo>
                  <a:lnTo>
                    <a:pt x="748030" y="0"/>
                  </a:lnTo>
                  <a:lnTo>
                    <a:pt x="748030" y="311150"/>
                  </a:lnTo>
                  <a:lnTo>
                    <a:pt x="436880" y="311150"/>
                  </a:lnTo>
                  <a:lnTo>
                    <a:pt x="436880" y="0"/>
                  </a:lnTo>
                  <a:close/>
                  <a:moveTo>
                    <a:pt x="486410" y="261620"/>
                  </a:moveTo>
                  <a:lnTo>
                    <a:pt x="699770" y="261620"/>
                  </a:lnTo>
                  <a:lnTo>
                    <a:pt x="699770" y="48260"/>
                  </a:lnTo>
                  <a:lnTo>
                    <a:pt x="486410" y="48260"/>
                  </a:lnTo>
                  <a:lnTo>
                    <a:pt x="486410" y="261620"/>
                  </a:lnTo>
                  <a:close/>
                  <a:moveTo>
                    <a:pt x="1186180" y="0"/>
                  </a:moveTo>
                  <a:lnTo>
                    <a:pt x="1186180" y="311150"/>
                  </a:lnTo>
                  <a:lnTo>
                    <a:pt x="875030" y="311150"/>
                  </a:lnTo>
                  <a:lnTo>
                    <a:pt x="875030" y="0"/>
                  </a:lnTo>
                  <a:lnTo>
                    <a:pt x="1186180" y="0"/>
                  </a:lnTo>
                  <a:close/>
                  <a:moveTo>
                    <a:pt x="1135380" y="185420"/>
                  </a:moveTo>
                  <a:lnTo>
                    <a:pt x="924560" y="185420"/>
                  </a:lnTo>
                  <a:lnTo>
                    <a:pt x="924560" y="236220"/>
                  </a:lnTo>
                  <a:lnTo>
                    <a:pt x="1135380" y="236220"/>
                  </a:lnTo>
                  <a:lnTo>
                    <a:pt x="1135380" y="185420"/>
                  </a:ln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7E767D55-3866-CA29-4981-1A3D0006E9D9}"/>
                </a:ext>
              </a:extLst>
            </p:cNvPr>
            <p:cNvSpPr/>
            <p:nvPr/>
          </p:nvSpPr>
          <p:spPr>
            <a:xfrm>
              <a:off x="0" y="0"/>
              <a:ext cx="6350000" cy="4095750"/>
            </a:xfrm>
            <a:custGeom>
              <a:avLst/>
              <a:gdLst/>
              <a:ahLst/>
              <a:cxnLst/>
              <a:rect l="l" t="t" r="r" b="b"/>
              <a:pathLst>
                <a:path w="6350000" h="4095750">
                  <a:moveTo>
                    <a:pt x="0" y="0"/>
                  </a:moveTo>
                  <a:lnTo>
                    <a:pt x="0" y="521970"/>
                  </a:lnTo>
                  <a:lnTo>
                    <a:pt x="0" y="4095750"/>
                  </a:lnTo>
                  <a:lnTo>
                    <a:pt x="6350000" y="4095750"/>
                  </a:lnTo>
                  <a:lnTo>
                    <a:pt x="6350000" y="521970"/>
                  </a:lnTo>
                  <a:lnTo>
                    <a:pt x="6350000" y="0"/>
                  </a:lnTo>
                  <a:lnTo>
                    <a:pt x="0" y="0"/>
                  </a:lnTo>
                  <a:close/>
                  <a:moveTo>
                    <a:pt x="6248400" y="3994150"/>
                  </a:moveTo>
                  <a:lnTo>
                    <a:pt x="101600" y="3994150"/>
                  </a:lnTo>
                  <a:lnTo>
                    <a:pt x="101600" y="521970"/>
                  </a:lnTo>
                  <a:lnTo>
                    <a:pt x="6248400" y="521970"/>
                  </a:lnTo>
                  <a:lnTo>
                    <a:pt x="6248400" y="3994150"/>
                  </a:lnTo>
                  <a:close/>
                  <a:moveTo>
                    <a:pt x="1281430" y="110490"/>
                  </a:moveTo>
                  <a:lnTo>
                    <a:pt x="1281430" y="421640"/>
                  </a:lnTo>
                  <a:lnTo>
                    <a:pt x="970280" y="421640"/>
                  </a:lnTo>
                  <a:lnTo>
                    <a:pt x="970280" y="110490"/>
                  </a:lnTo>
                  <a:lnTo>
                    <a:pt x="1281430" y="110490"/>
                  </a:lnTo>
                  <a:close/>
                  <a:moveTo>
                    <a:pt x="844550" y="110490"/>
                  </a:moveTo>
                  <a:lnTo>
                    <a:pt x="844550" y="421640"/>
                  </a:lnTo>
                  <a:lnTo>
                    <a:pt x="532130" y="421640"/>
                  </a:lnTo>
                  <a:lnTo>
                    <a:pt x="532130" y="110490"/>
                  </a:lnTo>
                  <a:lnTo>
                    <a:pt x="844550" y="110490"/>
                  </a:lnTo>
                  <a:close/>
                  <a:moveTo>
                    <a:pt x="407670" y="110490"/>
                  </a:moveTo>
                  <a:lnTo>
                    <a:pt x="407670" y="421640"/>
                  </a:lnTo>
                  <a:lnTo>
                    <a:pt x="101600" y="421640"/>
                  </a:lnTo>
                  <a:lnTo>
                    <a:pt x="95250" y="421640"/>
                  </a:lnTo>
                  <a:lnTo>
                    <a:pt x="95250" y="110490"/>
                  </a:lnTo>
                  <a:lnTo>
                    <a:pt x="101600" y="110490"/>
                  </a:lnTo>
                  <a:lnTo>
                    <a:pt x="407670" y="110490"/>
                  </a:lnTo>
                  <a:close/>
                  <a:moveTo>
                    <a:pt x="364490" y="189230"/>
                  </a:moveTo>
                  <a:lnTo>
                    <a:pt x="287020" y="266700"/>
                  </a:lnTo>
                  <a:lnTo>
                    <a:pt x="364490" y="344170"/>
                  </a:lnTo>
                  <a:lnTo>
                    <a:pt x="328930" y="379730"/>
                  </a:lnTo>
                  <a:lnTo>
                    <a:pt x="251460" y="302260"/>
                  </a:lnTo>
                  <a:lnTo>
                    <a:pt x="173990" y="379730"/>
                  </a:lnTo>
                  <a:lnTo>
                    <a:pt x="138430" y="342900"/>
                  </a:lnTo>
                  <a:lnTo>
                    <a:pt x="215900" y="266700"/>
                  </a:lnTo>
                  <a:lnTo>
                    <a:pt x="138430" y="189230"/>
                  </a:lnTo>
                  <a:lnTo>
                    <a:pt x="173990" y="153670"/>
                  </a:lnTo>
                  <a:lnTo>
                    <a:pt x="251460" y="231140"/>
                  </a:lnTo>
                  <a:lnTo>
                    <a:pt x="328930" y="153670"/>
                  </a:lnTo>
                  <a:lnTo>
                    <a:pt x="364490" y="189230"/>
                  </a:lnTo>
                  <a:close/>
                  <a:moveTo>
                    <a:pt x="795020" y="158750"/>
                  </a:moveTo>
                  <a:lnTo>
                    <a:pt x="581660" y="158750"/>
                  </a:lnTo>
                  <a:lnTo>
                    <a:pt x="581660" y="372110"/>
                  </a:lnTo>
                  <a:lnTo>
                    <a:pt x="795020" y="372110"/>
                  </a:lnTo>
                  <a:lnTo>
                    <a:pt x="795020" y="158750"/>
                  </a:lnTo>
                  <a:close/>
                  <a:moveTo>
                    <a:pt x="744220" y="321310"/>
                  </a:moveTo>
                  <a:lnTo>
                    <a:pt x="632460" y="321310"/>
                  </a:lnTo>
                  <a:lnTo>
                    <a:pt x="632460" y="209550"/>
                  </a:lnTo>
                  <a:lnTo>
                    <a:pt x="744220" y="209550"/>
                  </a:lnTo>
                  <a:lnTo>
                    <a:pt x="744220" y="321310"/>
                  </a:lnTo>
                  <a:close/>
                  <a:moveTo>
                    <a:pt x="1019810" y="295910"/>
                  </a:moveTo>
                  <a:lnTo>
                    <a:pt x="1230630" y="295910"/>
                  </a:lnTo>
                  <a:lnTo>
                    <a:pt x="1230630" y="346710"/>
                  </a:lnTo>
                  <a:lnTo>
                    <a:pt x="1019810" y="346710"/>
                  </a:lnTo>
                  <a:lnTo>
                    <a:pt x="1019810" y="295910"/>
                  </a:ln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0C26994-95B8-A9FE-3253-882CDC7DA91B}"/>
              </a:ext>
            </a:extLst>
          </p:cNvPr>
          <p:cNvSpPr txBox="1"/>
          <p:nvPr/>
        </p:nvSpPr>
        <p:spPr>
          <a:xfrm>
            <a:off x="8769395" y="3350859"/>
            <a:ext cx="3052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2000" kern="0" dirty="0">
                <a:solidFill>
                  <a:srgbClr val="000000"/>
                </a:solidFill>
                <a:latin typeface="Aptos" panose="020B0004020202020204" pitchFamily="34" charset="0"/>
                <a:cs typeface="Sora SemiBold" panose="020B0604020202020204" charset="0"/>
                <a:sym typeface="Arial"/>
              </a:rPr>
              <a:t>U-Blox NEO6MV2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4EC990-9E26-5C36-DF63-DDD976FDF8A5}"/>
              </a:ext>
            </a:extLst>
          </p:cNvPr>
          <p:cNvGrpSpPr/>
          <p:nvPr/>
        </p:nvGrpSpPr>
        <p:grpSpPr>
          <a:xfrm rot="871495" flipV="1">
            <a:off x="10295306" y="-161540"/>
            <a:ext cx="2898236" cy="797232"/>
            <a:chOff x="6831900" y="4318971"/>
            <a:chExt cx="3227033" cy="887676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BBF0C7E3-2223-D965-AC53-30963CCD1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6831900" y="4318971"/>
              <a:ext cx="2724237" cy="815572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656A070-F933-E212-E067-C3C773A77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A6F4629A-1153-2DA7-3FBE-46A55E48E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992E3C6-74F2-7B62-5A84-DA16BECE243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2942" y="4078569"/>
            <a:ext cx="2364203" cy="236420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32;p7">
            <a:extLst>
              <a:ext uri="{FF2B5EF4-FFF2-40B4-BE49-F238E27FC236}">
                <a16:creationId xmlns:a16="http://schemas.microsoft.com/office/drawing/2014/main" id="{BE8ACC7E-5B3E-8BAB-6E50-658E9919A6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15172" y="149821"/>
            <a:ext cx="4710325" cy="705236"/>
          </a:xfr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lvl="0"/>
            <a:r>
              <a:rPr lang="en-US" noProof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4216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2B54236E-9EB4-7E05-7A32-E7F12CA4F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56;p13">
            <a:extLst>
              <a:ext uri="{FF2B5EF4-FFF2-40B4-BE49-F238E27FC236}">
                <a16:creationId xmlns:a16="http://schemas.microsoft.com/office/drawing/2014/main" id="{BB2D0263-425C-B9F8-435C-EB92F10C726F}"/>
              </a:ext>
            </a:extLst>
          </p:cNvPr>
          <p:cNvSpPr txBox="1"/>
          <p:nvPr/>
        </p:nvSpPr>
        <p:spPr>
          <a:xfrm rot="5400000">
            <a:off x="-3357962" y="3357961"/>
            <a:ext cx="6858000" cy="1420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E065A5-DEF2-3006-5133-7E78FDF1F425}"/>
              </a:ext>
            </a:extLst>
          </p:cNvPr>
          <p:cNvSpPr txBox="1"/>
          <p:nvPr/>
        </p:nvSpPr>
        <p:spPr>
          <a:xfrm>
            <a:off x="597288" y="1022962"/>
            <a:ext cx="11452077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ptos" panose="020B0004020202020204" pitchFamily="34" charset="0"/>
              </a:rPr>
              <a:t>Motion Sensors Gyroscope (</a:t>
            </a:r>
            <a:r>
              <a:rPr lang="en-US" sz="2400" b="1" dirty="0">
                <a:latin typeface="Aptos" panose="020B0004020202020204" pitchFamily="34" charset="0"/>
              </a:rPr>
              <a:t>MPU6050</a:t>
            </a:r>
            <a:r>
              <a:rPr lang="en-US" sz="2400" dirty="0">
                <a:latin typeface="Aptos" panose="020B0004020202020204" pitchFamily="34" charset="0"/>
              </a:rPr>
              <a:t>)</a:t>
            </a:r>
          </a:p>
          <a:p>
            <a:endParaRPr lang="en-US" sz="2400" dirty="0">
              <a:latin typeface="Aptos" panose="020B0004020202020204" pitchFamily="34" charset="0"/>
            </a:endParaRPr>
          </a:p>
          <a:p>
            <a:r>
              <a:rPr lang="en-US" sz="2400" b="1" dirty="0">
                <a:latin typeface="Aptos" panose="020B0004020202020204" pitchFamily="34" charset="0"/>
              </a:rPr>
              <a:t>Characteristic:</a:t>
            </a:r>
            <a:endParaRPr lang="en-US" sz="2400" dirty="0">
              <a:latin typeface="Aptos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3-axis accelerometer + 3-axis gyroscope.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Measure angular velocity (rotation speed) on the X, Y, and Z axes.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Communicates via I2C, easily interfaced with Arduino.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Low power consumption.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ptos" panose="020B0004020202020204" pitchFamily="34" charset="0"/>
              </a:rPr>
              <a:t>Drift</a:t>
            </a:r>
            <a:r>
              <a:rPr lang="en-US" sz="2400" dirty="0">
                <a:latin typeface="Aptos" panose="020B0004020202020204" pitchFamily="34" charset="0"/>
              </a:rPr>
              <a:t> can be corrected with calibration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ptos" panose="020B0004020202020204" pitchFamily="34" charset="0"/>
              </a:rPr>
              <a:t>Noise</a:t>
            </a:r>
            <a:r>
              <a:rPr lang="en-US" sz="2400" dirty="0">
                <a:latin typeface="Aptos" panose="020B0004020202020204" pitchFamily="34" charset="0"/>
              </a:rPr>
              <a:t> is reduced using filters for accurate results.</a:t>
            </a:r>
          </a:p>
          <a:p>
            <a:endParaRPr lang="en-US" sz="2400" b="1" dirty="0">
              <a:latin typeface="Aptos" panose="020B0004020202020204" pitchFamily="34" charset="0"/>
            </a:endParaRPr>
          </a:p>
          <a:p>
            <a:r>
              <a:rPr lang="en-US" sz="2400" b="1" dirty="0">
                <a:latin typeface="Aptos" panose="020B0004020202020204" pitchFamily="34" charset="0"/>
              </a:rPr>
              <a:t>Advantage:</a:t>
            </a:r>
            <a:endParaRPr lang="en-US" sz="2400" dirty="0">
              <a:latin typeface="Aptos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Know the consumption of the cables.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More reliable than PIR (can't detect stationary objects) </a:t>
            </a:r>
          </a:p>
          <a:p>
            <a:r>
              <a:rPr lang="en-US" sz="2400" dirty="0">
                <a:latin typeface="Aptos" panose="020B0004020202020204" pitchFamily="34" charset="0"/>
              </a:rPr>
              <a:t>and basic accelerometers (can't measure rotation).</a:t>
            </a:r>
          </a:p>
          <a:p>
            <a:endParaRPr lang="en-US" sz="2400" dirty="0">
              <a:latin typeface="Aptos" panose="020B0004020202020204" pitchFamily="34" charset="0"/>
            </a:endParaRPr>
          </a:p>
          <a:p>
            <a:endParaRPr lang="en-US" sz="2400" dirty="0">
              <a:latin typeface="Aptos" panose="020B0004020202020204" pitchFamily="34" charset="0"/>
            </a:endParaRPr>
          </a:p>
          <a:p>
            <a:endParaRPr lang="en-US" sz="2400" dirty="0">
              <a:latin typeface="Aptos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4E27C6-E7D4-380C-056B-410ADD93CA67}"/>
              </a:ext>
            </a:extLst>
          </p:cNvPr>
          <p:cNvSpPr txBox="1"/>
          <p:nvPr/>
        </p:nvSpPr>
        <p:spPr>
          <a:xfrm>
            <a:off x="9739162" y="6451136"/>
            <a:ext cx="282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kern="0" dirty="0">
                <a:solidFill>
                  <a:srgbClr val="000000"/>
                </a:solidFill>
                <a:latin typeface="Aptos" panose="020B0004020202020204" pitchFamily="34" charset="0"/>
                <a:cs typeface="Sora SemiBold" panose="020B0604020202020204" charset="0"/>
                <a:sym typeface="Arial"/>
              </a:rPr>
              <a:t>Fig (8)</a:t>
            </a:r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F57C7493-8B3C-3A56-C20F-8729609BBCD4}"/>
              </a:ext>
            </a:extLst>
          </p:cNvPr>
          <p:cNvSpPr/>
          <p:nvPr/>
        </p:nvSpPr>
        <p:spPr>
          <a:xfrm>
            <a:off x="8492594" y="3284158"/>
            <a:ext cx="3286562" cy="576906"/>
          </a:xfrm>
          <a:custGeom>
            <a:avLst/>
            <a:gdLst/>
            <a:ahLst/>
            <a:cxnLst/>
            <a:rect l="l" t="t" r="r" b="b"/>
            <a:pathLst>
              <a:path w="6084495" h="1161585">
                <a:moveTo>
                  <a:pt x="0" y="0"/>
                </a:moveTo>
                <a:lnTo>
                  <a:pt x="6084495" y="0"/>
                </a:lnTo>
                <a:lnTo>
                  <a:pt x="6084495" y="1161585"/>
                </a:lnTo>
                <a:lnTo>
                  <a:pt x="0" y="11615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12DC9F94-48A7-1956-AC19-406C86558509}"/>
              </a:ext>
            </a:extLst>
          </p:cNvPr>
          <p:cNvGrpSpPr>
            <a:grpSpLocks noChangeAspect="1"/>
          </p:cNvGrpSpPr>
          <p:nvPr/>
        </p:nvGrpSpPr>
        <p:grpSpPr>
          <a:xfrm>
            <a:off x="8293247" y="4078569"/>
            <a:ext cx="3623594" cy="2337219"/>
            <a:chOff x="0" y="0"/>
            <a:chExt cx="6350000" cy="4095750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6A02FD59-BB10-27CA-6D7A-5DCCD9B9F522}"/>
                </a:ext>
              </a:extLst>
            </p:cNvPr>
            <p:cNvSpPr/>
            <p:nvPr/>
          </p:nvSpPr>
          <p:spPr>
            <a:xfrm>
              <a:off x="95250" y="110490"/>
              <a:ext cx="1186180" cy="311150"/>
            </a:xfrm>
            <a:custGeom>
              <a:avLst/>
              <a:gdLst/>
              <a:ahLst/>
              <a:cxnLst/>
              <a:rect l="l" t="t" r="r" b="b"/>
              <a:pathLst>
                <a:path w="1186180" h="311150">
                  <a:moveTo>
                    <a:pt x="537210" y="99060"/>
                  </a:moveTo>
                  <a:lnTo>
                    <a:pt x="648970" y="99060"/>
                  </a:lnTo>
                  <a:lnTo>
                    <a:pt x="648970" y="210820"/>
                  </a:lnTo>
                  <a:lnTo>
                    <a:pt x="537210" y="210820"/>
                  </a:lnTo>
                  <a:lnTo>
                    <a:pt x="537210" y="99060"/>
                  </a:lnTo>
                  <a:close/>
                  <a:moveTo>
                    <a:pt x="6350" y="0"/>
                  </a:moveTo>
                  <a:lnTo>
                    <a:pt x="312420" y="0"/>
                  </a:lnTo>
                  <a:lnTo>
                    <a:pt x="312420" y="311150"/>
                  </a:lnTo>
                  <a:lnTo>
                    <a:pt x="6350" y="311150"/>
                  </a:lnTo>
                  <a:lnTo>
                    <a:pt x="0" y="311150"/>
                  </a:lnTo>
                  <a:lnTo>
                    <a:pt x="0" y="0"/>
                  </a:lnTo>
                  <a:lnTo>
                    <a:pt x="6350" y="0"/>
                  </a:lnTo>
                  <a:close/>
                  <a:moveTo>
                    <a:pt x="120650" y="156210"/>
                  </a:moveTo>
                  <a:lnTo>
                    <a:pt x="43180" y="232410"/>
                  </a:lnTo>
                  <a:lnTo>
                    <a:pt x="78740" y="267970"/>
                  </a:lnTo>
                  <a:lnTo>
                    <a:pt x="156210" y="190500"/>
                  </a:lnTo>
                  <a:lnTo>
                    <a:pt x="233680" y="267970"/>
                  </a:lnTo>
                  <a:lnTo>
                    <a:pt x="269240" y="232410"/>
                  </a:lnTo>
                  <a:lnTo>
                    <a:pt x="191770" y="156210"/>
                  </a:lnTo>
                  <a:lnTo>
                    <a:pt x="269240" y="78740"/>
                  </a:lnTo>
                  <a:lnTo>
                    <a:pt x="233680" y="43180"/>
                  </a:lnTo>
                  <a:lnTo>
                    <a:pt x="156210" y="120650"/>
                  </a:lnTo>
                  <a:lnTo>
                    <a:pt x="78740" y="43180"/>
                  </a:lnTo>
                  <a:lnTo>
                    <a:pt x="43180" y="78740"/>
                  </a:lnTo>
                  <a:lnTo>
                    <a:pt x="120650" y="156210"/>
                  </a:lnTo>
                  <a:close/>
                  <a:moveTo>
                    <a:pt x="436880" y="0"/>
                  </a:moveTo>
                  <a:lnTo>
                    <a:pt x="748030" y="0"/>
                  </a:lnTo>
                  <a:lnTo>
                    <a:pt x="748030" y="311150"/>
                  </a:lnTo>
                  <a:lnTo>
                    <a:pt x="436880" y="311150"/>
                  </a:lnTo>
                  <a:lnTo>
                    <a:pt x="436880" y="0"/>
                  </a:lnTo>
                  <a:close/>
                  <a:moveTo>
                    <a:pt x="486410" y="261620"/>
                  </a:moveTo>
                  <a:lnTo>
                    <a:pt x="699770" y="261620"/>
                  </a:lnTo>
                  <a:lnTo>
                    <a:pt x="699770" y="48260"/>
                  </a:lnTo>
                  <a:lnTo>
                    <a:pt x="486410" y="48260"/>
                  </a:lnTo>
                  <a:lnTo>
                    <a:pt x="486410" y="261620"/>
                  </a:lnTo>
                  <a:close/>
                  <a:moveTo>
                    <a:pt x="1186180" y="0"/>
                  </a:moveTo>
                  <a:lnTo>
                    <a:pt x="1186180" y="311150"/>
                  </a:lnTo>
                  <a:lnTo>
                    <a:pt x="875030" y="311150"/>
                  </a:lnTo>
                  <a:lnTo>
                    <a:pt x="875030" y="0"/>
                  </a:lnTo>
                  <a:lnTo>
                    <a:pt x="1186180" y="0"/>
                  </a:lnTo>
                  <a:close/>
                  <a:moveTo>
                    <a:pt x="1135380" y="185420"/>
                  </a:moveTo>
                  <a:lnTo>
                    <a:pt x="924560" y="185420"/>
                  </a:lnTo>
                  <a:lnTo>
                    <a:pt x="924560" y="236220"/>
                  </a:lnTo>
                  <a:lnTo>
                    <a:pt x="1135380" y="236220"/>
                  </a:lnTo>
                  <a:lnTo>
                    <a:pt x="1135380" y="1854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390D4982-808F-9229-CF11-A69F21344936}"/>
                </a:ext>
              </a:extLst>
            </p:cNvPr>
            <p:cNvSpPr/>
            <p:nvPr/>
          </p:nvSpPr>
          <p:spPr>
            <a:xfrm>
              <a:off x="0" y="0"/>
              <a:ext cx="6350000" cy="4095750"/>
            </a:xfrm>
            <a:custGeom>
              <a:avLst/>
              <a:gdLst/>
              <a:ahLst/>
              <a:cxnLst/>
              <a:rect l="l" t="t" r="r" b="b"/>
              <a:pathLst>
                <a:path w="6350000" h="4095750">
                  <a:moveTo>
                    <a:pt x="0" y="0"/>
                  </a:moveTo>
                  <a:lnTo>
                    <a:pt x="0" y="521970"/>
                  </a:lnTo>
                  <a:lnTo>
                    <a:pt x="0" y="4095750"/>
                  </a:lnTo>
                  <a:lnTo>
                    <a:pt x="6350000" y="4095750"/>
                  </a:lnTo>
                  <a:lnTo>
                    <a:pt x="6350000" y="521970"/>
                  </a:lnTo>
                  <a:lnTo>
                    <a:pt x="6350000" y="0"/>
                  </a:lnTo>
                  <a:lnTo>
                    <a:pt x="0" y="0"/>
                  </a:lnTo>
                  <a:close/>
                  <a:moveTo>
                    <a:pt x="6248400" y="3994150"/>
                  </a:moveTo>
                  <a:lnTo>
                    <a:pt x="101600" y="3994150"/>
                  </a:lnTo>
                  <a:lnTo>
                    <a:pt x="101600" y="521970"/>
                  </a:lnTo>
                  <a:lnTo>
                    <a:pt x="6248400" y="521970"/>
                  </a:lnTo>
                  <a:lnTo>
                    <a:pt x="6248400" y="3994150"/>
                  </a:lnTo>
                  <a:close/>
                  <a:moveTo>
                    <a:pt x="1281430" y="110490"/>
                  </a:moveTo>
                  <a:lnTo>
                    <a:pt x="1281430" y="421640"/>
                  </a:lnTo>
                  <a:lnTo>
                    <a:pt x="970280" y="421640"/>
                  </a:lnTo>
                  <a:lnTo>
                    <a:pt x="970280" y="110490"/>
                  </a:lnTo>
                  <a:lnTo>
                    <a:pt x="1281430" y="110490"/>
                  </a:lnTo>
                  <a:close/>
                  <a:moveTo>
                    <a:pt x="844550" y="110490"/>
                  </a:moveTo>
                  <a:lnTo>
                    <a:pt x="844550" y="421640"/>
                  </a:lnTo>
                  <a:lnTo>
                    <a:pt x="532130" y="421640"/>
                  </a:lnTo>
                  <a:lnTo>
                    <a:pt x="532130" y="110490"/>
                  </a:lnTo>
                  <a:lnTo>
                    <a:pt x="844550" y="110490"/>
                  </a:lnTo>
                  <a:close/>
                  <a:moveTo>
                    <a:pt x="407670" y="110490"/>
                  </a:moveTo>
                  <a:lnTo>
                    <a:pt x="407670" y="421640"/>
                  </a:lnTo>
                  <a:lnTo>
                    <a:pt x="101600" y="421640"/>
                  </a:lnTo>
                  <a:lnTo>
                    <a:pt x="95250" y="421640"/>
                  </a:lnTo>
                  <a:lnTo>
                    <a:pt x="95250" y="110490"/>
                  </a:lnTo>
                  <a:lnTo>
                    <a:pt x="101600" y="110490"/>
                  </a:lnTo>
                  <a:lnTo>
                    <a:pt x="407670" y="110490"/>
                  </a:lnTo>
                  <a:close/>
                  <a:moveTo>
                    <a:pt x="364490" y="189230"/>
                  </a:moveTo>
                  <a:lnTo>
                    <a:pt x="287020" y="266700"/>
                  </a:lnTo>
                  <a:lnTo>
                    <a:pt x="364490" y="344170"/>
                  </a:lnTo>
                  <a:lnTo>
                    <a:pt x="328930" y="379730"/>
                  </a:lnTo>
                  <a:lnTo>
                    <a:pt x="251460" y="302260"/>
                  </a:lnTo>
                  <a:lnTo>
                    <a:pt x="173990" y="379730"/>
                  </a:lnTo>
                  <a:lnTo>
                    <a:pt x="138430" y="342900"/>
                  </a:lnTo>
                  <a:lnTo>
                    <a:pt x="215900" y="266700"/>
                  </a:lnTo>
                  <a:lnTo>
                    <a:pt x="138430" y="189230"/>
                  </a:lnTo>
                  <a:lnTo>
                    <a:pt x="173990" y="153670"/>
                  </a:lnTo>
                  <a:lnTo>
                    <a:pt x="251460" y="231140"/>
                  </a:lnTo>
                  <a:lnTo>
                    <a:pt x="328930" y="153670"/>
                  </a:lnTo>
                  <a:lnTo>
                    <a:pt x="364490" y="189230"/>
                  </a:lnTo>
                  <a:close/>
                  <a:moveTo>
                    <a:pt x="795020" y="158750"/>
                  </a:moveTo>
                  <a:lnTo>
                    <a:pt x="581660" y="158750"/>
                  </a:lnTo>
                  <a:lnTo>
                    <a:pt x="581660" y="372110"/>
                  </a:lnTo>
                  <a:lnTo>
                    <a:pt x="795020" y="372110"/>
                  </a:lnTo>
                  <a:lnTo>
                    <a:pt x="795020" y="158750"/>
                  </a:lnTo>
                  <a:close/>
                  <a:moveTo>
                    <a:pt x="744220" y="321310"/>
                  </a:moveTo>
                  <a:lnTo>
                    <a:pt x="632460" y="321310"/>
                  </a:lnTo>
                  <a:lnTo>
                    <a:pt x="632460" y="209550"/>
                  </a:lnTo>
                  <a:lnTo>
                    <a:pt x="744220" y="209550"/>
                  </a:lnTo>
                  <a:lnTo>
                    <a:pt x="744220" y="321310"/>
                  </a:lnTo>
                  <a:close/>
                  <a:moveTo>
                    <a:pt x="1019810" y="295910"/>
                  </a:moveTo>
                  <a:lnTo>
                    <a:pt x="1230630" y="295910"/>
                  </a:lnTo>
                  <a:lnTo>
                    <a:pt x="1230630" y="346710"/>
                  </a:lnTo>
                  <a:lnTo>
                    <a:pt x="1019810" y="346710"/>
                  </a:lnTo>
                  <a:lnTo>
                    <a:pt x="1019810" y="295910"/>
                  </a:lnTo>
                  <a:close/>
                </a:path>
              </a:pathLst>
            </a:custGeom>
            <a:solidFill>
              <a:srgbClr val="E57E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C07C8F9-249C-E300-9ADE-7F9225F83FC0}"/>
              </a:ext>
            </a:extLst>
          </p:cNvPr>
          <p:cNvSpPr txBox="1"/>
          <p:nvPr/>
        </p:nvSpPr>
        <p:spPr>
          <a:xfrm>
            <a:off x="8355265" y="3370723"/>
            <a:ext cx="3052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2000" kern="0" dirty="0">
                <a:solidFill>
                  <a:srgbClr val="000000"/>
                </a:solidFill>
                <a:latin typeface="Aptos" panose="020B0004020202020204" pitchFamily="34" charset="0"/>
                <a:cs typeface="Sora SemiBold" panose="020B0604020202020204" charset="0"/>
                <a:sym typeface="Arial"/>
              </a:rPr>
              <a:t>                  MPU6050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B962A38-3E3E-986D-DA90-FFA635999417}"/>
              </a:ext>
            </a:extLst>
          </p:cNvPr>
          <p:cNvGrpSpPr/>
          <p:nvPr/>
        </p:nvGrpSpPr>
        <p:grpSpPr>
          <a:xfrm rot="871495" flipV="1">
            <a:off x="10295306" y="-161540"/>
            <a:ext cx="2898236" cy="797232"/>
            <a:chOff x="6831900" y="4318971"/>
            <a:chExt cx="3227033" cy="88767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2791195-ED2B-91F5-C679-F49CF3503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6831900" y="4318971"/>
              <a:ext cx="2724237" cy="815572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085F39FF-00C2-FEE5-C08D-8EE53C7C5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6C69D428-89B6-6B80-9BC9-F53C20595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72E0026-975F-05D3-7123-23E55457E4A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310" y="4414590"/>
            <a:ext cx="2247130" cy="1925127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32;p7">
            <a:extLst>
              <a:ext uri="{FF2B5EF4-FFF2-40B4-BE49-F238E27FC236}">
                <a16:creationId xmlns:a16="http://schemas.microsoft.com/office/drawing/2014/main" id="{A29130EE-3015-6E68-F7B4-282AF09CEF9E}"/>
              </a:ext>
            </a:extLst>
          </p:cNvPr>
          <p:cNvSpPr txBox="1">
            <a:spLocks/>
          </p:cNvSpPr>
          <p:nvPr/>
        </p:nvSpPr>
        <p:spPr>
          <a:xfrm>
            <a:off x="-515172" y="149821"/>
            <a:ext cx="4710325" cy="7052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4667" b="1" i="0" u="none" strike="noStrike" cap="none">
                <a:solidFill>
                  <a:schemeClr val="bg1"/>
                </a:solidFill>
                <a:latin typeface="Sora SemiBold" pitchFamily="2" charset="0"/>
                <a:ea typeface="Sora SemiBold" panose="020B0604020202020204" charset="0"/>
                <a:cs typeface="Sora SemiBold" pitchFamily="2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kern="0">
                <a:solidFill>
                  <a:schemeClr val="tx2">
                    <a:lumMod val="60000"/>
                    <a:lumOff val="40000"/>
                  </a:schemeClr>
                </a:solidFill>
              </a:rPr>
              <a:t>Hardware</a:t>
            </a:r>
            <a:endParaRPr lang="en-US" kern="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62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46A82083-0F88-7813-F6C9-94BC54815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56;p13">
            <a:extLst>
              <a:ext uri="{FF2B5EF4-FFF2-40B4-BE49-F238E27FC236}">
                <a16:creationId xmlns:a16="http://schemas.microsoft.com/office/drawing/2014/main" id="{67276CFE-1EA5-4BB5-CFF9-0E66382A9161}"/>
              </a:ext>
            </a:extLst>
          </p:cNvPr>
          <p:cNvSpPr txBox="1"/>
          <p:nvPr/>
        </p:nvSpPr>
        <p:spPr>
          <a:xfrm rot="5400000">
            <a:off x="-3357962" y="3357961"/>
            <a:ext cx="6858000" cy="1420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1D5E22-6213-5D05-F920-F6595ADC3C85}"/>
              </a:ext>
            </a:extLst>
          </p:cNvPr>
          <p:cNvSpPr txBox="1"/>
          <p:nvPr/>
        </p:nvSpPr>
        <p:spPr>
          <a:xfrm>
            <a:off x="9739162" y="6451136"/>
            <a:ext cx="282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kern="0" dirty="0">
                <a:solidFill>
                  <a:srgbClr val="000000"/>
                </a:solidFill>
                <a:latin typeface="Aptos" panose="020B0004020202020204" pitchFamily="34" charset="0"/>
                <a:cs typeface="Sora SemiBold" panose="020B0604020202020204" charset="0"/>
                <a:sym typeface="Arial"/>
              </a:rPr>
              <a:t>Fig (9)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09333003-7414-CB74-99BB-8E4A24EC9B44}"/>
              </a:ext>
            </a:extLst>
          </p:cNvPr>
          <p:cNvSpPr/>
          <p:nvPr/>
        </p:nvSpPr>
        <p:spPr>
          <a:xfrm>
            <a:off x="8492594" y="3284158"/>
            <a:ext cx="3286562" cy="576906"/>
          </a:xfrm>
          <a:custGeom>
            <a:avLst/>
            <a:gdLst/>
            <a:ahLst/>
            <a:cxnLst/>
            <a:rect l="l" t="t" r="r" b="b"/>
            <a:pathLst>
              <a:path w="6084495" h="1161585">
                <a:moveTo>
                  <a:pt x="0" y="0"/>
                </a:moveTo>
                <a:lnTo>
                  <a:pt x="6084495" y="0"/>
                </a:lnTo>
                <a:lnTo>
                  <a:pt x="6084495" y="1161585"/>
                </a:lnTo>
                <a:lnTo>
                  <a:pt x="0" y="11615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3AFF7A2-D7E4-DCAC-143F-9369FC69A549}"/>
              </a:ext>
            </a:extLst>
          </p:cNvPr>
          <p:cNvGrpSpPr>
            <a:grpSpLocks noChangeAspect="1"/>
          </p:cNvGrpSpPr>
          <p:nvPr/>
        </p:nvGrpSpPr>
        <p:grpSpPr>
          <a:xfrm>
            <a:off x="8293247" y="4078569"/>
            <a:ext cx="3623594" cy="2337219"/>
            <a:chOff x="0" y="0"/>
            <a:chExt cx="6350000" cy="409575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1827B94C-FD1C-FD58-0EBA-FF9F09F5EA51}"/>
                </a:ext>
              </a:extLst>
            </p:cNvPr>
            <p:cNvSpPr/>
            <p:nvPr/>
          </p:nvSpPr>
          <p:spPr>
            <a:xfrm>
              <a:off x="95250" y="110490"/>
              <a:ext cx="1186180" cy="311150"/>
            </a:xfrm>
            <a:custGeom>
              <a:avLst/>
              <a:gdLst/>
              <a:ahLst/>
              <a:cxnLst/>
              <a:rect l="l" t="t" r="r" b="b"/>
              <a:pathLst>
                <a:path w="1186180" h="311150">
                  <a:moveTo>
                    <a:pt x="537210" y="99060"/>
                  </a:moveTo>
                  <a:lnTo>
                    <a:pt x="648970" y="99060"/>
                  </a:lnTo>
                  <a:lnTo>
                    <a:pt x="648970" y="210820"/>
                  </a:lnTo>
                  <a:lnTo>
                    <a:pt x="537210" y="210820"/>
                  </a:lnTo>
                  <a:lnTo>
                    <a:pt x="537210" y="99060"/>
                  </a:lnTo>
                  <a:close/>
                  <a:moveTo>
                    <a:pt x="6350" y="0"/>
                  </a:moveTo>
                  <a:lnTo>
                    <a:pt x="312420" y="0"/>
                  </a:lnTo>
                  <a:lnTo>
                    <a:pt x="312420" y="311150"/>
                  </a:lnTo>
                  <a:lnTo>
                    <a:pt x="6350" y="311150"/>
                  </a:lnTo>
                  <a:lnTo>
                    <a:pt x="0" y="311150"/>
                  </a:lnTo>
                  <a:lnTo>
                    <a:pt x="0" y="0"/>
                  </a:lnTo>
                  <a:lnTo>
                    <a:pt x="6350" y="0"/>
                  </a:lnTo>
                  <a:close/>
                  <a:moveTo>
                    <a:pt x="120650" y="156210"/>
                  </a:moveTo>
                  <a:lnTo>
                    <a:pt x="43180" y="232410"/>
                  </a:lnTo>
                  <a:lnTo>
                    <a:pt x="78740" y="267970"/>
                  </a:lnTo>
                  <a:lnTo>
                    <a:pt x="156210" y="190500"/>
                  </a:lnTo>
                  <a:lnTo>
                    <a:pt x="233680" y="267970"/>
                  </a:lnTo>
                  <a:lnTo>
                    <a:pt x="269240" y="232410"/>
                  </a:lnTo>
                  <a:lnTo>
                    <a:pt x="191770" y="156210"/>
                  </a:lnTo>
                  <a:lnTo>
                    <a:pt x="269240" y="78740"/>
                  </a:lnTo>
                  <a:lnTo>
                    <a:pt x="233680" y="43180"/>
                  </a:lnTo>
                  <a:lnTo>
                    <a:pt x="156210" y="120650"/>
                  </a:lnTo>
                  <a:lnTo>
                    <a:pt x="78740" y="43180"/>
                  </a:lnTo>
                  <a:lnTo>
                    <a:pt x="43180" y="78740"/>
                  </a:lnTo>
                  <a:lnTo>
                    <a:pt x="120650" y="156210"/>
                  </a:lnTo>
                  <a:close/>
                  <a:moveTo>
                    <a:pt x="436880" y="0"/>
                  </a:moveTo>
                  <a:lnTo>
                    <a:pt x="748030" y="0"/>
                  </a:lnTo>
                  <a:lnTo>
                    <a:pt x="748030" y="311150"/>
                  </a:lnTo>
                  <a:lnTo>
                    <a:pt x="436880" y="311150"/>
                  </a:lnTo>
                  <a:lnTo>
                    <a:pt x="436880" y="0"/>
                  </a:lnTo>
                  <a:close/>
                  <a:moveTo>
                    <a:pt x="486410" y="261620"/>
                  </a:moveTo>
                  <a:lnTo>
                    <a:pt x="699770" y="261620"/>
                  </a:lnTo>
                  <a:lnTo>
                    <a:pt x="699770" y="48260"/>
                  </a:lnTo>
                  <a:lnTo>
                    <a:pt x="486410" y="48260"/>
                  </a:lnTo>
                  <a:lnTo>
                    <a:pt x="486410" y="261620"/>
                  </a:lnTo>
                  <a:close/>
                  <a:moveTo>
                    <a:pt x="1186180" y="0"/>
                  </a:moveTo>
                  <a:lnTo>
                    <a:pt x="1186180" y="311150"/>
                  </a:lnTo>
                  <a:lnTo>
                    <a:pt x="875030" y="311150"/>
                  </a:lnTo>
                  <a:lnTo>
                    <a:pt x="875030" y="0"/>
                  </a:lnTo>
                  <a:lnTo>
                    <a:pt x="1186180" y="0"/>
                  </a:lnTo>
                  <a:close/>
                  <a:moveTo>
                    <a:pt x="1135380" y="185420"/>
                  </a:moveTo>
                  <a:lnTo>
                    <a:pt x="924560" y="185420"/>
                  </a:lnTo>
                  <a:lnTo>
                    <a:pt x="924560" y="236220"/>
                  </a:lnTo>
                  <a:lnTo>
                    <a:pt x="1135380" y="236220"/>
                  </a:lnTo>
                  <a:lnTo>
                    <a:pt x="1135380" y="185420"/>
                  </a:ln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1F648FFB-B868-7DD4-20C5-CECD953FB892}"/>
                </a:ext>
              </a:extLst>
            </p:cNvPr>
            <p:cNvSpPr/>
            <p:nvPr/>
          </p:nvSpPr>
          <p:spPr>
            <a:xfrm>
              <a:off x="0" y="0"/>
              <a:ext cx="6350000" cy="4095750"/>
            </a:xfrm>
            <a:custGeom>
              <a:avLst/>
              <a:gdLst/>
              <a:ahLst/>
              <a:cxnLst/>
              <a:rect l="l" t="t" r="r" b="b"/>
              <a:pathLst>
                <a:path w="6350000" h="4095750">
                  <a:moveTo>
                    <a:pt x="0" y="0"/>
                  </a:moveTo>
                  <a:lnTo>
                    <a:pt x="0" y="521970"/>
                  </a:lnTo>
                  <a:lnTo>
                    <a:pt x="0" y="4095750"/>
                  </a:lnTo>
                  <a:lnTo>
                    <a:pt x="6350000" y="4095750"/>
                  </a:lnTo>
                  <a:lnTo>
                    <a:pt x="6350000" y="521970"/>
                  </a:lnTo>
                  <a:lnTo>
                    <a:pt x="6350000" y="0"/>
                  </a:lnTo>
                  <a:lnTo>
                    <a:pt x="0" y="0"/>
                  </a:lnTo>
                  <a:close/>
                  <a:moveTo>
                    <a:pt x="6248400" y="3994150"/>
                  </a:moveTo>
                  <a:lnTo>
                    <a:pt x="101600" y="3994150"/>
                  </a:lnTo>
                  <a:lnTo>
                    <a:pt x="101600" y="521970"/>
                  </a:lnTo>
                  <a:lnTo>
                    <a:pt x="6248400" y="521970"/>
                  </a:lnTo>
                  <a:lnTo>
                    <a:pt x="6248400" y="3994150"/>
                  </a:lnTo>
                  <a:close/>
                  <a:moveTo>
                    <a:pt x="1281430" y="110490"/>
                  </a:moveTo>
                  <a:lnTo>
                    <a:pt x="1281430" y="421640"/>
                  </a:lnTo>
                  <a:lnTo>
                    <a:pt x="970280" y="421640"/>
                  </a:lnTo>
                  <a:lnTo>
                    <a:pt x="970280" y="110490"/>
                  </a:lnTo>
                  <a:lnTo>
                    <a:pt x="1281430" y="110490"/>
                  </a:lnTo>
                  <a:close/>
                  <a:moveTo>
                    <a:pt x="844550" y="110490"/>
                  </a:moveTo>
                  <a:lnTo>
                    <a:pt x="844550" y="421640"/>
                  </a:lnTo>
                  <a:lnTo>
                    <a:pt x="532130" y="421640"/>
                  </a:lnTo>
                  <a:lnTo>
                    <a:pt x="532130" y="110490"/>
                  </a:lnTo>
                  <a:lnTo>
                    <a:pt x="844550" y="110490"/>
                  </a:lnTo>
                  <a:close/>
                  <a:moveTo>
                    <a:pt x="407670" y="110490"/>
                  </a:moveTo>
                  <a:lnTo>
                    <a:pt x="407670" y="421640"/>
                  </a:lnTo>
                  <a:lnTo>
                    <a:pt x="101600" y="421640"/>
                  </a:lnTo>
                  <a:lnTo>
                    <a:pt x="95250" y="421640"/>
                  </a:lnTo>
                  <a:lnTo>
                    <a:pt x="95250" y="110490"/>
                  </a:lnTo>
                  <a:lnTo>
                    <a:pt x="101600" y="110490"/>
                  </a:lnTo>
                  <a:lnTo>
                    <a:pt x="407670" y="110490"/>
                  </a:lnTo>
                  <a:close/>
                  <a:moveTo>
                    <a:pt x="364490" y="189230"/>
                  </a:moveTo>
                  <a:lnTo>
                    <a:pt x="287020" y="266700"/>
                  </a:lnTo>
                  <a:lnTo>
                    <a:pt x="364490" y="344170"/>
                  </a:lnTo>
                  <a:lnTo>
                    <a:pt x="328930" y="379730"/>
                  </a:lnTo>
                  <a:lnTo>
                    <a:pt x="251460" y="302260"/>
                  </a:lnTo>
                  <a:lnTo>
                    <a:pt x="173990" y="379730"/>
                  </a:lnTo>
                  <a:lnTo>
                    <a:pt x="138430" y="342900"/>
                  </a:lnTo>
                  <a:lnTo>
                    <a:pt x="215900" y="266700"/>
                  </a:lnTo>
                  <a:lnTo>
                    <a:pt x="138430" y="189230"/>
                  </a:lnTo>
                  <a:lnTo>
                    <a:pt x="173990" y="153670"/>
                  </a:lnTo>
                  <a:lnTo>
                    <a:pt x="251460" y="231140"/>
                  </a:lnTo>
                  <a:lnTo>
                    <a:pt x="328930" y="153670"/>
                  </a:lnTo>
                  <a:lnTo>
                    <a:pt x="364490" y="189230"/>
                  </a:lnTo>
                  <a:close/>
                  <a:moveTo>
                    <a:pt x="795020" y="158750"/>
                  </a:moveTo>
                  <a:lnTo>
                    <a:pt x="581660" y="158750"/>
                  </a:lnTo>
                  <a:lnTo>
                    <a:pt x="581660" y="372110"/>
                  </a:lnTo>
                  <a:lnTo>
                    <a:pt x="795020" y="372110"/>
                  </a:lnTo>
                  <a:lnTo>
                    <a:pt x="795020" y="158750"/>
                  </a:lnTo>
                  <a:close/>
                  <a:moveTo>
                    <a:pt x="744220" y="321310"/>
                  </a:moveTo>
                  <a:lnTo>
                    <a:pt x="632460" y="321310"/>
                  </a:lnTo>
                  <a:lnTo>
                    <a:pt x="632460" y="209550"/>
                  </a:lnTo>
                  <a:lnTo>
                    <a:pt x="744220" y="209550"/>
                  </a:lnTo>
                  <a:lnTo>
                    <a:pt x="744220" y="321310"/>
                  </a:lnTo>
                  <a:close/>
                  <a:moveTo>
                    <a:pt x="1019810" y="295910"/>
                  </a:moveTo>
                  <a:lnTo>
                    <a:pt x="1230630" y="295910"/>
                  </a:lnTo>
                  <a:lnTo>
                    <a:pt x="1230630" y="346710"/>
                  </a:lnTo>
                  <a:lnTo>
                    <a:pt x="1019810" y="346710"/>
                  </a:lnTo>
                  <a:lnTo>
                    <a:pt x="1019810" y="295910"/>
                  </a:ln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CC18154-E44C-8C75-8942-5B3845C992ED}"/>
              </a:ext>
            </a:extLst>
          </p:cNvPr>
          <p:cNvSpPr txBox="1"/>
          <p:nvPr/>
        </p:nvSpPr>
        <p:spPr>
          <a:xfrm>
            <a:off x="8492594" y="3350859"/>
            <a:ext cx="310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000" kern="0" dirty="0">
                <a:solidFill>
                  <a:srgbClr val="000000"/>
                </a:solidFill>
                <a:latin typeface="Aptos" panose="020B0004020202020204" pitchFamily="34" charset="0"/>
                <a:cs typeface="Sora SemiBold" panose="020B0604020202020204" charset="0"/>
                <a:sym typeface="Arial"/>
              </a:rPr>
              <a:t>LCD 16x2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D404D8-8B6E-0187-9933-2E1D3B295073}"/>
              </a:ext>
            </a:extLst>
          </p:cNvPr>
          <p:cNvGrpSpPr/>
          <p:nvPr/>
        </p:nvGrpSpPr>
        <p:grpSpPr>
          <a:xfrm rot="871495" flipV="1">
            <a:off x="10295306" y="-161540"/>
            <a:ext cx="2898236" cy="797232"/>
            <a:chOff x="6831900" y="4318971"/>
            <a:chExt cx="3227033" cy="887676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1BF512F2-823B-AD91-5C62-BA4906AA7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6831900" y="4318971"/>
              <a:ext cx="2724237" cy="815572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2D91379E-4E35-5CC5-D4BD-E59D9E96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FD8590B0-CA4D-15C5-A432-1DAD317B5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sp>
        <p:nvSpPr>
          <p:cNvPr id="13" name="Google Shape;132;p7">
            <a:extLst>
              <a:ext uri="{FF2B5EF4-FFF2-40B4-BE49-F238E27FC236}">
                <a16:creationId xmlns:a16="http://schemas.microsoft.com/office/drawing/2014/main" id="{079EE534-4900-602C-3F64-5B4F001501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15172" y="149821"/>
            <a:ext cx="4710325" cy="705236"/>
          </a:xfr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lvl="0"/>
            <a:r>
              <a:rPr lang="en-US" noProof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Hardware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3345D9-1801-941B-DC74-49DA4411A2B2}"/>
              </a:ext>
            </a:extLst>
          </p:cNvPr>
          <p:cNvSpPr txBox="1">
            <a:spLocks/>
          </p:cNvSpPr>
          <p:nvPr/>
        </p:nvSpPr>
        <p:spPr>
          <a:xfrm>
            <a:off x="564112" y="964174"/>
            <a:ext cx="11439813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ptos" panose="020B0004020202020204" pitchFamily="34" charset="0"/>
              </a:rPr>
              <a:t>Display Module (</a:t>
            </a:r>
            <a:r>
              <a:rPr lang="en-US" sz="2400" b="1" dirty="0">
                <a:latin typeface="Aptos" panose="020B0004020202020204" pitchFamily="34" charset="0"/>
              </a:rPr>
              <a:t>LCD 16x2</a:t>
            </a:r>
            <a:r>
              <a:rPr lang="en-US" sz="2400" dirty="0">
                <a:latin typeface="Aptos" panose="020B0004020202020204" pitchFamily="34" charset="0"/>
              </a:rPr>
              <a:t>)</a:t>
            </a:r>
          </a:p>
          <a:p>
            <a:endParaRPr lang="en-US" sz="2400" b="1" dirty="0">
              <a:latin typeface="Aptos" panose="020B0004020202020204" pitchFamily="34" charset="0"/>
            </a:endParaRPr>
          </a:p>
          <a:p>
            <a:r>
              <a:rPr lang="en-US" sz="2400" b="1" dirty="0">
                <a:latin typeface="Aptos" panose="020B0004020202020204" pitchFamily="34" charset="0"/>
              </a:rPr>
              <a:t>Characteristic:</a:t>
            </a:r>
            <a:endParaRPr lang="en-US" sz="2400" dirty="0">
              <a:latin typeface="Aptos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Display both letters and numbers, making it suitable for real-time feedback.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Compatible with microcontrollers like Arduino and works on 5V logic.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Consumes low power </a:t>
            </a:r>
          </a:p>
          <a:p>
            <a:endParaRPr lang="en-US" sz="2400" dirty="0">
              <a:latin typeface="Aptos" panose="020B0004020202020204" pitchFamily="34" charset="0"/>
            </a:endParaRPr>
          </a:p>
          <a:p>
            <a:r>
              <a:rPr lang="en-US" sz="2400" b="1" dirty="0">
                <a:latin typeface="Aptos" panose="020B0004020202020204" pitchFamily="34" charset="0"/>
              </a:rPr>
              <a:t>Advantage: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low-cost user interfaces to display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Easy to program with many available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More informative than LEDs, and more affordable and</a:t>
            </a:r>
          </a:p>
          <a:p>
            <a:r>
              <a:rPr lang="en-US" sz="2400" dirty="0">
                <a:latin typeface="Aptos" panose="020B0004020202020204" pitchFamily="34" charset="0"/>
              </a:rPr>
              <a:t>simpler than OLED or TFT displays.</a:t>
            </a:r>
          </a:p>
          <a:p>
            <a:endParaRPr lang="en-US" sz="2400" dirty="0">
              <a:latin typeface="Aptos" panose="020B0004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ECCD584-E8C1-D27D-83F4-3203876BF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802" y="4572589"/>
            <a:ext cx="2495003" cy="158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05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7CC75595-2D80-5147-C7A8-6E4A8C751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56;p13">
            <a:extLst>
              <a:ext uri="{FF2B5EF4-FFF2-40B4-BE49-F238E27FC236}">
                <a16:creationId xmlns:a16="http://schemas.microsoft.com/office/drawing/2014/main" id="{08FD2F57-9BE4-8C60-2E39-16D5F502CC2C}"/>
              </a:ext>
            </a:extLst>
          </p:cNvPr>
          <p:cNvSpPr txBox="1"/>
          <p:nvPr/>
        </p:nvSpPr>
        <p:spPr>
          <a:xfrm rot="5400000">
            <a:off x="-3357962" y="3357961"/>
            <a:ext cx="6858000" cy="1420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28A66F-10A1-16F7-224B-4AA58F726F8F}"/>
              </a:ext>
            </a:extLst>
          </p:cNvPr>
          <p:cNvSpPr txBox="1"/>
          <p:nvPr/>
        </p:nvSpPr>
        <p:spPr>
          <a:xfrm>
            <a:off x="9739162" y="6451136"/>
            <a:ext cx="282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kern="0" dirty="0">
                <a:solidFill>
                  <a:srgbClr val="000000"/>
                </a:solidFill>
                <a:latin typeface="Aptos" panose="020B0004020202020204" pitchFamily="34" charset="0"/>
                <a:cs typeface="Sora SemiBold" panose="020B0604020202020204" charset="0"/>
                <a:sym typeface="Arial"/>
              </a:rPr>
              <a:t>Fig (10)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7E39C9FE-ABB0-AC56-6378-C3101C90A418}"/>
              </a:ext>
            </a:extLst>
          </p:cNvPr>
          <p:cNvSpPr/>
          <p:nvPr/>
        </p:nvSpPr>
        <p:spPr>
          <a:xfrm>
            <a:off x="8492594" y="3284158"/>
            <a:ext cx="3286562" cy="576906"/>
          </a:xfrm>
          <a:custGeom>
            <a:avLst/>
            <a:gdLst/>
            <a:ahLst/>
            <a:cxnLst/>
            <a:rect l="l" t="t" r="r" b="b"/>
            <a:pathLst>
              <a:path w="6084495" h="1161585">
                <a:moveTo>
                  <a:pt x="0" y="0"/>
                </a:moveTo>
                <a:lnTo>
                  <a:pt x="6084495" y="0"/>
                </a:lnTo>
                <a:lnTo>
                  <a:pt x="6084495" y="1161585"/>
                </a:lnTo>
                <a:lnTo>
                  <a:pt x="0" y="11615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547F229-3560-6C07-491F-FC14CFC02D6D}"/>
              </a:ext>
            </a:extLst>
          </p:cNvPr>
          <p:cNvGrpSpPr>
            <a:grpSpLocks noChangeAspect="1"/>
          </p:cNvGrpSpPr>
          <p:nvPr/>
        </p:nvGrpSpPr>
        <p:grpSpPr>
          <a:xfrm>
            <a:off x="8293247" y="4078569"/>
            <a:ext cx="3623594" cy="2337219"/>
            <a:chOff x="0" y="0"/>
            <a:chExt cx="6350000" cy="409575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4FC38078-BC82-D378-7803-4EAA125E92C0}"/>
                </a:ext>
              </a:extLst>
            </p:cNvPr>
            <p:cNvSpPr/>
            <p:nvPr/>
          </p:nvSpPr>
          <p:spPr>
            <a:xfrm>
              <a:off x="95250" y="110490"/>
              <a:ext cx="1186180" cy="311150"/>
            </a:xfrm>
            <a:custGeom>
              <a:avLst/>
              <a:gdLst/>
              <a:ahLst/>
              <a:cxnLst/>
              <a:rect l="l" t="t" r="r" b="b"/>
              <a:pathLst>
                <a:path w="1186180" h="311150">
                  <a:moveTo>
                    <a:pt x="537210" y="99060"/>
                  </a:moveTo>
                  <a:lnTo>
                    <a:pt x="648970" y="99060"/>
                  </a:lnTo>
                  <a:lnTo>
                    <a:pt x="648970" y="210820"/>
                  </a:lnTo>
                  <a:lnTo>
                    <a:pt x="537210" y="210820"/>
                  </a:lnTo>
                  <a:lnTo>
                    <a:pt x="537210" y="99060"/>
                  </a:lnTo>
                  <a:close/>
                  <a:moveTo>
                    <a:pt x="6350" y="0"/>
                  </a:moveTo>
                  <a:lnTo>
                    <a:pt x="312420" y="0"/>
                  </a:lnTo>
                  <a:lnTo>
                    <a:pt x="312420" y="311150"/>
                  </a:lnTo>
                  <a:lnTo>
                    <a:pt x="6350" y="311150"/>
                  </a:lnTo>
                  <a:lnTo>
                    <a:pt x="0" y="311150"/>
                  </a:lnTo>
                  <a:lnTo>
                    <a:pt x="0" y="0"/>
                  </a:lnTo>
                  <a:lnTo>
                    <a:pt x="6350" y="0"/>
                  </a:lnTo>
                  <a:close/>
                  <a:moveTo>
                    <a:pt x="120650" y="156210"/>
                  </a:moveTo>
                  <a:lnTo>
                    <a:pt x="43180" y="232410"/>
                  </a:lnTo>
                  <a:lnTo>
                    <a:pt x="78740" y="267970"/>
                  </a:lnTo>
                  <a:lnTo>
                    <a:pt x="156210" y="190500"/>
                  </a:lnTo>
                  <a:lnTo>
                    <a:pt x="233680" y="267970"/>
                  </a:lnTo>
                  <a:lnTo>
                    <a:pt x="269240" y="232410"/>
                  </a:lnTo>
                  <a:lnTo>
                    <a:pt x="191770" y="156210"/>
                  </a:lnTo>
                  <a:lnTo>
                    <a:pt x="269240" y="78740"/>
                  </a:lnTo>
                  <a:lnTo>
                    <a:pt x="233680" y="43180"/>
                  </a:lnTo>
                  <a:lnTo>
                    <a:pt x="156210" y="120650"/>
                  </a:lnTo>
                  <a:lnTo>
                    <a:pt x="78740" y="43180"/>
                  </a:lnTo>
                  <a:lnTo>
                    <a:pt x="43180" y="78740"/>
                  </a:lnTo>
                  <a:lnTo>
                    <a:pt x="120650" y="156210"/>
                  </a:lnTo>
                  <a:close/>
                  <a:moveTo>
                    <a:pt x="436880" y="0"/>
                  </a:moveTo>
                  <a:lnTo>
                    <a:pt x="748030" y="0"/>
                  </a:lnTo>
                  <a:lnTo>
                    <a:pt x="748030" y="311150"/>
                  </a:lnTo>
                  <a:lnTo>
                    <a:pt x="436880" y="311150"/>
                  </a:lnTo>
                  <a:lnTo>
                    <a:pt x="436880" y="0"/>
                  </a:lnTo>
                  <a:close/>
                  <a:moveTo>
                    <a:pt x="486410" y="261620"/>
                  </a:moveTo>
                  <a:lnTo>
                    <a:pt x="699770" y="261620"/>
                  </a:lnTo>
                  <a:lnTo>
                    <a:pt x="699770" y="48260"/>
                  </a:lnTo>
                  <a:lnTo>
                    <a:pt x="486410" y="48260"/>
                  </a:lnTo>
                  <a:lnTo>
                    <a:pt x="486410" y="261620"/>
                  </a:lnTo>
                  <a:close/>
                  <a:moveTo>
                    <a:pt x="1186180" y="0"/>
                  </a:moveTo>
                  <a:lnTo>
                    <a:pt x="1186180" y="311150"/>
                  </a:lnTo>
                  <a:lnTo>
                    <a:pt x="875030" y="311150"/>
                  </a:lnTo>
                  <a:lnTo>
                    <a:pt x="875030" y="0"/>
                  </a:lnTo>
                  <a:lnTo>
                    <a:pt x="1186180" y="0"/>
                  </a:lnTo>
                  <a:close/>
                  <a:moveTo>
                    <a:pt x="1135380" y="185420"/>
                  </a:moveTo>
                  <a:lnTo>
                    <a:pt x="924560" y="185420"/>
                  </a:lnTo>
                  <a:lnTo>
                    <a:pt x="924560" y="236220"/>
                  </a:lnTo>
                  <a:lnTo>
                    <a:pt x="1135380" y="236220"/>
                  </a:lnTo>
                  <a:lnTo>
                    <a:pt x="1135380" y="185420"/>
                  </a:ln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DE256D4E-08A4-FC82-EAE9-94D92DD6ACFC}"/>
                </a:ext>
              </a:extLst>
            </p:cNvPr>
            <p:cNvSpPr/>
            <p:nvPr/>
          </p:nvSpPr>
          <p:spPr>
            <a:xfrm>
              <a:off x="0" y="0"/>
              <a:ext cx="6350000" cy="4095750"/>
            </a:xfrm>
            <a:custGeom>
              <a:avLst/>
              <a:gdLst/>
              <a:ahLst/>
              <a:cxnLst/>
              <a:rect l="l" t="t" r="r" b="b"/>
              <a:pathLst>
                <a:path w="6350000" h="4095750">
                  <a:moveTo>
                    <a:pt x="0" y="0"/>
                  </a:moveTo>
                  <a:lnTo>
                    <a:pt x="0" y="521970"/>
                  </a:lnTo>
                  <a:lnTo>
                    <a:pt x="0" y="4095750"/>
                  </a:lnTo>
                  <a:lnTo>
                    <a:pt x="6350000" y="4095750"/>
                  </a:lnTo>
                  <a:lnTo>
                    <a:pt x="6350000" y="521970"/>
                  </a:lnTo>
                  <a:lnTo>
                    <a:pt x="6350000" y="0"/>
                  </a:lnTo>
                  <a:lnTo>
                    <a:pt x="0" y="0"/>
                  </a:lnTo>
                  <a:close/>
                  <a:moveTo>
                    <a:pt x="6248400" y="3994150"/>
                  </a:moveTo>
                  <a:lnTo>
                    <a:pt x="101600" y="3994150"/>
                  </a:lnTo>
                  <a:lnTo>
                    <a:pt x="101600" y="521970"/>
                  </a:lnTo>
                  <a:lnTo>
                    <a:pt x="6248400" y="521970"/>
                  </a:lnTo>
                  <a:lnTo>
                    <a:pt x="6248400" y="3994150"/>
                  </a:lnTo>
                  <a:close/>
                  <a:moveTo>
                    <a:pt x="1281430" y="110490"/>
                  </a:moveTo>
                  <a:lnTo>
                    <a:pt x="1281430" y="421640"/>
                  </a:lnTo>
                  <a:lnTo>
                    <a:pt x="970280" y="421640"/>
                  </a:lnTo>
                  <a:lnTo>
                    <a:pt x="970280" y="110490"/>
                  </a:lnTo>
                  <a:lnTo>
                    <a:pt x="1281430" y="110490"/>
                  </a:lnTo>
                  <a:close/>
                  <a:moveTo>
                    <a:pt x="844550" y="110490"/>
                  </a:moveTo>
                  <a:lnTo>
                    <a:pt x="844550" y="421640"/>
                  </a:lnTo>
                  <a:lnTo>
                    <a:pt x="532130" y="421640"/>
                  </a:lnTo>
                  <a:lnTo>
                    <a:pt x="532130" y="110490"/>
                  </a:lnTo>
                  <a:lnTo>
                    <a:pt x="844550" y="110490"/>
                  </a:lnTo>
                  <a:close/>
                  <a:moveTo>
                    <a:pt x="407670" y="110490"/>
                  </a:moveTo>
                  <a:lnTo>
                    <a:pt x="407670" y="421640"/>
                  </a:lnTo>
                  <a:lnTo>
                    <a:pt x="101600" y="421640"/>
                  </a:lnTo>
                  <a:lnTo>
                    <a:pt x="95250" y="421640"/>
                  </a:lnTo>
                  <a:lnTo>
                    <a:pt x="95250" y="110490"/>
                  </a:lnTo>
                  <a:lnTo>
                    <a:pt x="101600" y="110490"/>
                  </a:lnTo>
                  <a:lnTo>
                    <a:pt x="407670" y="110490"/>
                  </a:lnTo>
                  <a:close/>
                  <a:moveTo>
                    <a:pt x="364490" y="189230"/>
                  </a:moveTo>
                  <a:lnTo>
                    <a:pt x="287020" y="266700"/>
                  </a:lnTo>
                  <a:lnTo>
                    <a:pt x="364490" y="344170"/>
                  </a:lnTo>
                  <a:lnTo>
                    <a:pt x="328930" y="379730"/>
                  </a:lnTo>
                  <a:lnTo>
                    <a:pt x="251460" y="302260"/>
                  </a:lnTo>
                  <a:lnTo>
                    <a:pt x="173990" y="379730"/>
                  </a:lnTo>
                  <a:lnTo>
                    <a:pt x="138430" y="342900"/>
                  </a:lnTo>
                  <a:lnTo>
                    <a:pt x="215900" y="266700"/>
                  </a:lnTo>
                  <a:lnTo>
                    <a:pt x="138430" y="189230"/>
                  </a:lnTo>
                  <a:lnTo>
                    <a:pt x="173990" y="153670"/>
                  </a:lnTo>
                  <a:lnTo>
                    <a:pt x="251460" y="231140"/>
                  </a:lnTo>
                  <a:lnTo>
                    <a:pt x="328930" y="153670"/>
                  </a:lnTo>
                  <a:lnTo>
                    <a:pt x="364490" y="189230"/>
                  </a:lnTo>
                  <a:close/>
                  <a:moveTo>
                    <a:pt x="795020" y="158750"/>
                  </a:moveTo>
                  <a:lnTo>
                    <a:pt x="581660" y="158750"/>
                  </a:lnTo>
                  <a:lnTo>
                    <a:pt x="581660" y="372110"/>
                  </a:lnTo>
                  <a:lnTo>
                    <a:pt x="795020" y="372110"/>
                  </a:lnTo>
                  <a:lnTo>
                    <a:pt x="795020" y="158750"/>
                  </a:lnTo>
                  <a:close/>
                  <a:moveTo>
                    <a:pt x="744220" y="321310"/>
                  </a:moveTo>
                  <a:lnTo>
                    <a:pt x="632460" y="321310"/>
                  </a:lnTo>
                  <a:lnTo>
                    <a:pt x="632460" y="209550"/>
                  </a:lnTo>
                  <a:lnTo>
                    <a:pt x="744220" y="209550"/>
                  </a:lnTo>
                  <a:lnTo>
                    <a:pt x="744220" y="321310"/>
                  </a:lnTo>
                  <a:close/>
                  <a:moveTo>
                    <a:pt x="1019810" y="295910"/>
                  </a:moveTo>
                  <a:lnTo>
                    <a:pt x="1230630" y="295910"/>
                  </a:lnTo>
                  <a:lnTo>
                    <a:pt x="1230630" y="346710"/>
                  </a:lnTo>
                  <a:lnTo>
                    <a:pt x="1019810" y="346710"/>
                  </a:lnTo>
                  <a:lnTo>
                    <a:pt x="1019810" y="295910"/>
                  </a:ln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1D19B84-24C3-982B-857B-2C0887135289}"/>
              </a:ext>
            </a:extLst>
          </p:cNvPr>
          <p:cNvSpPr txBox="1"/>
          <p:nvPr/>
        </p:nvSpPr>
        <p:spPr>
          <a:xfrm>
            <a:off x="8492594" y="3350859"/>
            <a:ext cx="310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000" kern="0" dirty="0">
                <a:solidFill>
                  <a:srgbClr val="000000"/>
                </a:solidFill>
                <a:latin typeface="Aptos" panose="020B0004020202020204" pitchFamily="34" charset="0"/>
                <a:cs typeface="Sora SemiBold" panose="020B0604020202020204" charset="0"/>
                <a:sym typeface="Arial"/>
              </a:rPr>
              <a:t>Push button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464BAB-7A9A-7586-7584-8C4C34DFD31F}"/>
              </a:ext>
            </a:extLst>
          </p:cNvPr>
          <p:cNvGrpSpPr/>
          <p:nvPr/>
        </p:nvGrpSpPr>
        <p:grpSpPr>
          <a:xfrm rot="871495" flipV="1">
            <a:off x="10295306" y="-161540"/>
            <a:ext cx="2898236" cy="797232"/>
            <a:chOff x="6831900" y="4318971"/>
            <a:chExt cx="3227033" cy="887676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9F0C447-EEED-7567-6E94-F870064A7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6831900" y="4318971"/>
              <a:ext cx="2724237" cy="815572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8A49D2E-9D68-C3E2-CA4C-77B2C80D3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EC8B4591-997A-12DB-40F4-CECEAFDDF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sp>
        <p:nvSpPr>
          <p:cNvPr id="13" name="Google Shape;132;p7">
            <a:extLst>
              <a:ext uri="{FF2B5EF4-FFF2-40B4-BE49-F238E27FC236}">
                <a16:creationId xmlns:a16="http://schemas.microsoft.com/office/drawing/2014/main" id="{4800E977-57ED-B7C7-F9AD-7FC455E7CC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15172" y="149821"/>
            <a:ext cx="4710325" cy="705236"/>
          </a:xfr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lvl="0"/>
            <a:r>
              <a:rPr lang="en-US" noProof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Hardware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838BB0-3D7F-72A9-4B5E-5DE264E3455A}"/>
              </a:ext>
            </a:extLst>
          </p:cNvPr>
          <p:cNvSpPr txBox="1">
            <a:spLocks/>
          </p:cNvSpPr>
          <p:nvPr/>
        </p:nvSpPr>
        <p:spPr>
          <a:xfrm>
            <a:off x="597288" y="1011037"/>
            <a:ext cx="1143981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ptos" panose="020B0004020202020204" pitchFamily="34" charset="0"/>
              </a:rPr>
              <a:t>Tare Button</a:t>
            </a:r>
          </a:p>
          <a:p>
            <a:r>
              <a:rPr lang="en-US" sz="2400" dirty="0">
                <a:latin typeface="Aptos" panose="020B0004020202020204" pitchFamily="34" charset="0"/>
              </a:rPr>
              <a:t>Feature: Giving the user the ability to make a new counter starting from 0 on the LCD for the consumed cable length from the time of pressing on the button.</a:t>
            </a:r>
          </a:p>
          <a:p>
            <a:endParaRPr lang="en-US" sz="2400" dirty="0">
              <a:latin typeface="Aptos" panose="020B0004020202020204" pitchFamily="34" charset="0"/>
            </a:endParaRPr>
          </a:p>
          <a:p>
            <a:r>
              <a:rPr lang="en-US" sz="2400" b="1" dirty="0">
                <a:latin typeface="Aptos" panose="020B0004020202020204" pitchFamily="34" charset="0"/>
              </a:rPr>
              <a:t>Advantage: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Aptos" panose="020B0004020202020204" pitchFamily="34" charset="0"/>
              </a:rPr>
              <a:t>Give the user the ability to get a specific wire length.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Aptos" panose="020B0004020202020204" pitchFamily="34" charset="0"/>
              </a:rPr>
              <a:t>Didn’t affect on the previous consumption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ED6B9A-3BD5-CBBB-EAD9-10E04E5D72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7256" y="4434122"/>
            <a:ext cx="1792794" cy="170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8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612C6FE8-9935-FF2D-BFE4-973D966FC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56;p13">
            <a:extLst>
              <a:ext uri="{FF2B5EF4-FFF2-40B4-BE49-F238E27FC236}">
                <a16:creationId xmlns:a16="http://schemas.microsoft.com/office/drawing/2014/main" id="{324AB95A-5F3B-5EE1-A7F2-1F07665ED1C3}"/>
              </a:ext>
            </a:extLst>
          </p:cNvPr>
          <p:cNvSpPr txBox="1"/>
          <p:nvPr/>
        </p:nvSpPr>
        <p:spPr>
          <a:xfrm rot="5400000">
            <a:off x="-3357962" y="3357961"/>
            <a:ext cx="6858000" cy="1420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B38C974-EA99-F041-35A1-D8531F48A903}"/>
              </a:ext>
            </a:extLst>
          </p:cNvPr>
          <p:cNvGrpSpPr/>
          <p:nvPr/>
        </p:nvGrpSpPr>
        <p:grpSpPr>
          <a:xfrm rot="871495" flipV="1">
            <a:off x="10295306" y="-161540"/>
            <a:ext cx="2898236" cy="797232"/>
            <a:chOff x="6831900" y="4318971"/>
            <a:chExt cx="3227033" cy="887676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73A262B-3D42-186C-C4F0-7C734F6D9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1900" y="4318971"/>
              <a:ext cx="2724237" cy="815572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0AEADD5-EE55-16D3-D3EC-178696300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D9251A9-F6F7-2CED-19F8-F116D2459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sp>
        <p:nvSpPr>
          <p:cNvPr id="13" name="Google Shape;132;p7">
            <a:extLst>
              <a:ext uri="{FF2B5EF4-FFF2-40B4-BE49-F238E27FC236}">
                <a16:creationId xmlns:a16="http://schemas.microsoft.com/office/drawing/2014/main" id="{447FDA16-3389-E409-533B-8588E7150E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44200" y="127972"/>
            <a:ext cx="4710325" cy="705236"/>
          </a:xfr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lvl="0"/>
            <a:r>
              <a:rPr lang="en-US" dirty="0">
                <a:solidFill>
                  <a:srgbClr val="FF3300"/>
                </a:solidFill>
              </a:rPr>
              <a:t>Software</a:t>
            </a:r>
            <a:endParaRPr lang="en-US" noProof="0" dirty="0">
              <a:solidFill>
                <a:srgbClr val="FF33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32A631-504C-9EE2-2BF9-86C93AE155AD}"/>
              </a:ext>
            </a:extLst>
          </p:cNvPr>
          <p:cNvSpPr txBox="1">
            <a:spLocks/>
          </p:cNvSpPr>
          <p:nvPr/>
        </p:nvSpPr>
        <p:spPr>
          <a:xfrm>
            <a:off x="312088" y="1811246"/>
            <a:ext cx="1143981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ptos" panose="020B0004020202020204" pitchFamily="34" charset="0"/>
              </a:rPr>
              <a:t>According to noise and drift in the gyroscope:-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Used </a:t>
            </a:r>
            <a:r>
              <a:rPr lang="en-US" sz="2400" b="1" dirty="0">
                <a:latin typeface="Aptos" panose="020B0004020202020204" pitchFamily="34" charset="0"/>
              </a:rPr>
              <a:t>Kalman Filter </a:t>
            </a:r>
            <a:r>
              <a:rPr lang="en-US" sz="2400" dirty="0">
                <a:latin typeface="Aptos" panose="020B0004020202020204" pitchFamily="34" charset="0"/>
              </a:rPr>
              <a:t>for noise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ptos" panose="020B0004020202020204" pitchFamily="34" charset="0"/>
              </a:rPr>
              <a:t>Take the average </a:t>
            </a:r>
            <a:r>
              <a:rPr lang="en-US" sz="2400" dirty="0">
                <a:latin typeface="Aptos" panose="020B0004020202020204" pitchFamily="34" charset="0"/>
              </a:rPr>
              <a:t>of some gyroscope readings for drift</a:t>
            </a:r>
          </a:p>
          <a:p>
            <a:endParaRPr lang="en-US" sz="2400" b="1" dirty="0">
              <a:latin typeface="Aptos" panose="020B00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E7B6B5-26A6-3D03-01F8-C864F6B93E70}"/>
              </a:ext>
            </a:extLst>
          </p:cNvPr>
          <p:cNvSpPr/>
          <p:nvPr/>
        </p:nvSpPr>
        <p:spPr>
          <a:xfrm>
            <a:off x="-1" y="969609"/>
            <a:ext cx="12192001" cy="7052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065851-3B68-5137-8780-DFC3B8451BD1}"/>
              </a:ext>
            </a:extLst>
          </p:cNvPr>
          <p:cNvSpPr txBox="1"/>
          <p:nvPr/>
        </p:nvSpPr>
        <p:spPr>
          <a:xfrm>
            <a:off x="646408" y="1060617"/>
            <a:ext cx="68942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ptos" panose="020B0004020202020204" pitchFamily="34" charset="0"/>
              </a:rPr>
              <a:t>Filters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498002-0660-99C9-F807-B47DEC907272}"/>
              </a:ext>
            </a:extLst>
          </p:cNvPr>
          <p:cNvSpPr txBox="1"/>
          <p:nvPr/>
        </p:nvSpPr>
        <p:spPr>
          <a:xfrm>
            <a:off x="312087" y="3108866"/>
            <a:ext cx="1156782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ptos" panose="020B0004020202020204" pitchFamily="34" charset="0"/>
              </a:rPr>
              <a:t>Kalman Filter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Adjust percent of error of each sensor each time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Mathematical model based on the incoming measurements and previous estimates.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Prediction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Update (Correction)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More precise and low computational power filtering compared to the other Filters. </a:t>
            </a:r>
          </a:p>
          <a:p>
            <a:endParaRPr lang="en-US" sz="2400" dirty="0">
              <a:latin typeface="Aptos" panose="020B00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26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39100463-21A4-23FE-B416-3F1344C41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56;p13">
            <a:extLst>
              <a:ext uri="{FF2B5EF4-FFF2-40B4-BE49-F238E27FC236}">
                <a16:creationId xmlns:a16="http://schemas.microsoft.com/office/drawing/2014/main" id="{139D4A2A-7F25-4214-39D0-811F3B8CBAE8}"/>
              </a:ext>
            </a:extLst>
          </p:cNvPr>
          <p:cNvSpPr txBox="1"/>
          <p:nvPr/>
        </p:nvSpPr>
        <p:spPr>
          <a:xfrm rot="5400000">
            <a:off x="-3357962" y="3357961"/>
            <a:ext cx="6858000" cy="1420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4D1364E-CC26-B9E0-E9DA-9E2194D2E9EC}"/>
              </a:ext>
            </a:extLst>
          </p:cNvPr>
          <p:cNvGrpSpPr/>
          <p:nvPr/>
        </p:nvGrpSpPr>
        <p:grpSpPr>
          <a:xfrm rot="871495" flipV="1">
            <a:off x="10295306" y="-161540"/>
            <a:ext cx="2898236" cy="797232"/>
            <a:chOff x="6831900" y="4318971"/>
            <a:chExt cx="3227033" cy="887676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A9044241-840B-DD4C-208F-24FB5240D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1900" y="4318971"/>
              <a:ext cx="2724237" cy="815572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BDA1C9A9-629D-2276-9548-3FE551440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53481106-1531-4540-BF33-7C1D3BC33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sp>
        <p:nvSpPr>
          <p:cNvPr id="13" name="Google Shape;132;p7">
            <a:extLst>
              <a:ext uri="{FF2B5EF4-FFF2-40B4-BE49-F238E27FC236}">
                <a16:creationId xmlns:a16="http://schemas.microsoft.com/office/drawing/2014/main" id="{423EC8DE-14A9-BDDB-1B30-105F303CB9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44200" y="127972"/>
            <a:ext cx="4710325" cy="705236"/>
          </a:xfr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lvl="0"/>
            <a:r>
              <a:rPr lang="en-US" dirty="0">
                <a:solidFill>
                  <a:srgbClr val="FF3300"/>
                </a:solidFill>
              </a:rPr>
              <a:t>Software</a:t>
            </a:r>
            <a:endParaRPr lang="en-US" noProof="0" dirty="0">
              <a:solidFill>
                <a:srgbClr val="FF33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D0181D-5900-3375-AF33-5C561B937964}"/>
              </a:ext>
            </a:extLst>
          </p:cNvPr>
          <p:cNvSpPr txBox="1">
            <a:spLocks/>
          </p:cNvSpPr>
          <p:nvPr/>
        </p:nvSpPr>
        <p:spPr>
          <a:xfrm>
            <a:off x="312088" y="1811246"/>
            <a:ext cx="1143981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ptos" panose="020B0004020202020204" pitchFamily="34" charset="0"/>
              </a:rPr>
              <a:t>Complementary filter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Combining data of 2 sensors that have complementary characteristics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Ignoring the bad and saving the good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𝑎𝑛𝑔𝑙𝑒=(𝑎×(𝑎𝑛𝑔𝑙𝑒+𝑔𝑦𝑟𝑜𝑠𝑐𝑜𝑝𝑒× 𝑑𝑡))+(1−𝑎)×𝑎𝑐𝑐𝑒𝑙𝑒𝑟𝑜𝑚𝑒𝑡𝑒𝑟)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44B99D-A930-A52C-0D56-330CA00FF45E}"/>
              </a:ext>
            </a:extLst>
          </p:cNvPr>
          <p:cNvSpPr/>
          <p:nvPr/>
        </p:nvSpPr>
        <p:spPr>
          <a:xfrm>
            <a:off x="-1" y="969609"/>
            <a:ext cx="12192001" cy="7052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720E5C-EAC9-5AD2-F361-19F20FBDB3D7}"/>
              </a:ext>
            </a:extLst>
          </p:cNvPr>
          <p:cNvSpPr txBox="1"/>
          <p:nvPr/>
        </p:nvSpPr>
        <p:spPr>
          <a:xfrm>
            <a:off x="646408" y="1060617"/>
            <a:ext cx="68942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ptos" panose="020B0004020202020204" pitchFamily="34" charset="0"/>
              </a:rPr>
              <a:t>Filters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A2FCCC-A72E-F6E9-3A42-609496B9B44D}"/>
              </a:ext>
            </a:extLst>
          </p:cNvPr>
          <p:cNvSpPr txBox="1"/>
          <p:nvPr/>
        </p:nvSpPr>
        <p:spPr>
          <a:xfrm>
            <a:off x="248082" y="3872473"/>
            <a:ext cx="11567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ptos" panose="020B0004020202020204" pitchFamily="34" charset="0"/>
              </a:rPr>
              <a:t>Why not complementary filter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Although it is simple,  the factors are constant leading to: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No adaptability in changing conditions</a:t>
            </a:r>
          </a:p>
        </p:txBody>
      </p:sp>
    </p:spTree>
    <p:extLst>
      <p:ext uri="{BB962C8B-B14F-4D97-AF65-F5344CB8AC3E}">
        <p14:creationId xmlns:p14="http://schemas.microsoft.com/office/powerpoint/2010/main" val="179280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BE0E93D6-33D8-EE26-2FF7-0901C29BE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56;p13">
            <a:extLst>
              <a:ext uri="{FF2B5EF4-FFF2-40B4-BE49-F238E27FC236}">
                <a16:creationId xmlns:a16="http://schemas.microsoft.com/office/drawing/2014/main" id="{AF3D8ACA-40A3-B0F9-0857-1EFF16710362}"/>
              </a:ext>
            </a:extLst>
          </p:cNvPr>
          <p:cNvSpPr txBox="1"/>
          <p:nvPr/>
        </p:nvSpPr>
        <p:spPr>
          <a:xfrm rot="5400000">
            <a:off x="-3357962" y="3357961"/>
            <a:ext cx="6858000" cy="1420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B7A8BC4-4C32-11AC-6A81-ADC9F6D4BFB9}"/>
              </a:ext>
            </a:extLst>
          </p:cNvPr>
          <p:cNvGrpSpPr/>
          <p:nvPr/>
        </p:nvGrpSpPr>
        <p:grpSpPr>
          <a:xfrm rot="871495" flipV="1">
            <a:off x="10295306" y="-161540"/>
            <a:ext cx="2898236" cy="797232"/>
            <a:chOff x="6831900" y="4318971"/>
            <a:chExt cx="3227033" cy="887676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21A3814A-5B67-0496-0FF1-6A5A6B5C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1900" y="4318971"/>
              <a:ext cx="2724237" cy="815572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B742F29E-8E95-0F66-47BE-86B64DB9D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DFC8C26-0E6B-A880-3EE2-36BD431CD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sp>
        <p:nvSpPr>
          <p:cNvPr id="13" name="Google Shape;132;p7">
            <a:extLst>
              <a:ext uri="{FF2B5EF4-FFF2-40B4-BE49-F238E27FC236}">
                <a16:creationId xmlns:a16="http://schemas.microsoft.com/office/drawing/2014/main" id="{D49E02EB-8B79-D8CA-9DD7-30169CF223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44200" y="127972"/>
            <a:ext cx="4710325" cy="705236"/>
          </a:xfr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lvl="0"/>
            <a:r>
              <a:rPr lang="en-US" dirty="0">
                <a:solidFill>
                  <a:srgbClr val="FF3300"/>
                </a:solidFill>
              </a:rPr>
              <a:t>Software</a:t>
            </a:r>
            <a:endParaRPr lang="en-US" noProof="0" dirty="0">
              <a:solidFill>
                <a:srgbClr val="FF33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E1EFFDD-7850-D1E3-13E7-9DFDFE63E5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2088" y="1664254"/>
                <a:ext cx="11879912" cy="62804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Aptos" panose="020B0004020202020204" pitchFamily="34" charset="0"/>
                  </a:rPr>
                  <a:t>Cable Consumption Monitoring:</a:t>
                </a:r>
                <a:endParaRPr lang="en-US" sz="2400" dirty="0">
                  <a:latin typeface="Aptos" panose="020B0004020202020204" pitchFamily="34" charset="0"/>
                </a:endParaRPr>
              </a:p>
              <a:p>
                <a:pPr marL="342900" marR="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ffectLst/>
                    <a:latin typeface="Aptos" panose="020B00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Gyroscope Angle</a:t>
                </a:r>
                <a:r>
                  <a:rPr lang="ar-SA" sz="2400" dirty="0">
                    <a:effectLst/>
                    <a:latin typeface="Aptos" panose="020B00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:</a:t>
                </a:r>
                <a:r>
                  <a:rPr lang="en-US" sz="2400" dirty="0">
                    <a:effectLst/>
                    <a:latin typeface="Aptos" panose="020B00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θ</a:t>
                </a:r>
                <a:r>
                  <a:rPr lang="en-US" sz="2400" baseline="-25000" dirty="0">
                    <a:effectLst/>
                    <a:latin typeface="Aptos" panose="020B00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Gy</a:t>
                </a:r>
                <a:r>
                  <a:rPr lang="en-US" sz="2400" dirty="0">
                    <a:effectLst/>
                    <a:latin typeface="Aptos" panose="020B00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+= gyroz * dt</a:t>
                </a:r>
                <a:r>
                  <a:rPr lang="en-US" sz="2000" dirty="0">
                    <a:latin typeface="Aptos" panose="020B00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       	    </a:t>
                </a:r>
                <a:r>
                  <a:rPr lang="en-US" sz="2400" dirty="0">
                    <a:effectLst/>
                    <a:latin typeface="Aptos" panose="020B00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Accelerometer Angle</a:t>
                </a:r>
                <a:r>
                  <a:rPr lang="ar-SA" sz="2400" dirty="0">
                    <a:effectLst/>
                    <a:latin typeface="Aptos" panose="020B00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: </a:t>
                </a:r>
                <a:r>
                  <a:rPr lang="en-US" sz="2400" dirty="0">
                    <a:effectLst/>
                    <a:latin typeface="Aptos" panose="020B00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θ</a:t>
                </a:r>
                <a:r>
                  <a:rPr lang="en-US" sz="2400" baseline="-25000" dirty="0">
                    <a:effectLst/>
                    <a:latin typeface="Aptos" panose="020B00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Acc</a:t>
                </a:r>
                <a:r>
                  <a:rPr lang="en-US" sz="2400" dirty="0">
                    <a:effectLst/>
                    <a:latin typeface="Aptos" panose="020B00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= -tan</a:t>
                </a:r>
                <a:r>
                  <a:rPr lang="en-US" sz="2400" baseline="30000" dirty="0">
                    <a:effectLst/>
                    <a:latin typeface="Aptos" panose="020B00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sz="2400" dirty="0">
                    <a:effectLst/>
                    <a:latin typeface="Aptos" panose="020B00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accy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accx</m:t>
                        </m:r>
                      </m:den>
                    </m:f>
                  </m:oMath>
                </a14:m>
                <a:r>
                  <a:rPr lang="en-US" sz="2400" dirty="0">
                    <a:effectLst/>
                    <a:latin typeface="Aptos" panose="020B00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)</a:t>
                </a:r>
                <a14:m>
                  <m:oMath xmlns:m="http://schemas.openxmlformats.org/officeDocument/2006/math">
                    <m:r>
                      <a:rPr lang="en-US" sz="2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f>
                      <m:f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180</m:t>
                        </m:r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PI</m:t>
                        </m:r>
                      </m:den>
                    </m:f>
                  </m:oMath>
                </a14:m>
                <a:endParaRPr lang="en-US" sz="2400" dirty="0">
                  <a:latin typeface="Aptos" panose="020B00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342900" marR="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ptos" panose="020B00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342900" marR="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ptos" panose="020B00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For filter: </a:t>
                </a:r>
                <a:r>
                  <a:rPr lang="en-US" sz="2400" dirty="0">
                    <a:effectLst/>
                    <a:latin typeface="Aptos" panose="020B0004020202020204" pitchFamily="34" charset="0"/>
                    <a:ea typeface="Calibri" panose="020F0502020204030204" pitchFamily="34" charset="0"/>
                  </a:rPr>
                  <a:t>θ</a:t>
                </a:r>
                <a:r>
                  <a:rPr lang="en-US" sz="2400" baseline="-25000" dirty="0">
                    <a:effectLst/>
                    <a:latin typeface="Aptos" panose="020B0004020202020204" pitchFamily="34" charset="0"/>
                    <a:ea typeface="Calibri" panose="020F0502020204030204" pitchFamily="34" charset="0"/>
                  </a:rPr>
                  <a:t>filter</a:t>
                </a:r>
                <a:r>
                  <a:rPr lang="en-US" sz="2400" dirty="0">
                    <a:effectLst/>
                    <a:latin typeface="Aptos" panose="020B0004020202020204" pitchFamily="34" charset="0"/>
                    <a:ea typeface="Calibri" panose="020F0502020204030204" pitchFamily="34" charset="0"/>
                  </a:rPr>
                  <a:t> = θ</a:t>
                </a:r>
                <a:r>
                  <a:rPr lang="en-US" sz="2400" baseline="-25000" dirty="0">
                    <a:effectLst/>
                    <a:latin typeface="Aptos" panose="020B0004020202020204" pitchFamily="34" charset="0"/>
                    <a:ea typeface="Calibri" panose="020F0502020204030204" pitchFamily="34" charset="0"/>
                  </a:rPr>
                  <a:t>Gy </a:t>
                </a:r>
                <a:r>
                  <a:rPr lang="en-US" sz="2400" dirty="0">
                    <a:effectLst/>
                    <a:latin typeface="Aptos" panose="020B0004020202020204" pitchFamily="34" charset="0"/>
                    <a:ea typeface="Calibri" panose="020F0502020204030204" pitchFamily="34" charset="0"/>
                  </a:rPr>
                  <a:t>+ k(θ</a:t>
                </a:r>
                <a:r>
                  <a:rPr lang="en-US" sz="2400" baseline="-25000" dirty="0">
                    <a:effectLst/>
                    <a:latin typeface="Aptos" panose="020B0004020202020204" pitchFamily="34" charset="0"/>
                    <a:ea typeface="Calibri" panose="020F0502020204030204" pitchFamily="34" charset="0"/>
                  </a:rPr>
                  <a:t>Gy</a:t>
                </a:r>
                <a:r>
                  <a:rPr lang="en-US" sz="2400" dirty="0">
                    <a:effectLst/>
                    <a:latin typeface="Aptos" panose="020B0004020202020204" pitchFamily="34" charset="0"/>
                    <a:ea typeface="Calibri" panose="020F0502020204030204" pitchFamily="34" charset="0"/>
                  </a:rPr>
                  <a:t>- θ</a:t>
                </a:r>
                <a:r>
                  <a:rPr lang="en-US" sz="2400" baseline="-25000" dirty="0">
                    <a:effectLst/>
                    <a:latin typeface="Aptos" panose="020B0004020202020204" pitchFamily="34" charset="0"/>
                    <a:ea typeface="Calibri" panose="020F0502020204030204" pitchFamily="34" charset="0"/>
                  </a:rPr>
                  <a:t>Acc</a:t>
                </a:r>
                <a:r>
                  <a:rPr lang="en-US" sz="2400" dirty="0">
                    <a:effectLst/>
                    <a:latin typeface="Aptos" panose="020B0004020202020204" pitchFamily="34" charset="0"/>
                    <a:ea typeface="Calibri" panose="020F0502020204030204" pitchFamily="34" charset="0"/>
                  </a:rPr>
                  <a:t>)</a:t>
                </a:r>
              </a:p>
              <a:p>
                <a:pPr marL="342900" marR="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ptos" panose="020B00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342900" marR="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ffectLst/>
                    <a:latin typeface="Aptos" panose="020B00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For total length consumption in meters: </a:t>
                </a:r>
              </a:p>
              <a:p>
                <a:pPr marR="0"/>
                <a:r>
                  <a:rPr lang="en-US" sz="2400" dirty="0">
                    <a:effectLst/>
                    <a:latin typeface="Aptos" panose="020B00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L</a:t>
                </a:r>
                <a:r>
                  <a:rPr lang="en-US" sz="2400" kern="100" baseline="-250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sz="24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𝜋</m:t>
                        </m:r>
                      </m:num>
                      <m:den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1000</m:t>
                        </m:r>
                      </m:den>
                    </m:f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×</m:t>
                    </m:r>
                    <m:nary>
                      <m:naryPr>
                        <m:chr m:val="∑"/>
                        <m:limLoc m:val="undOvr"/>
                        <m:ctrlP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𝑘</m:t>
                        </m:r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𝑡</m:t>
                        </m:r>
                      </m:sup>
                      <m:e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  <m:t>𝑂𝑢𝑡𝑒𝑟</m:t>
                            </m:r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𝑑</m:t>
                        </m:r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×</m:t>
                        </m:r>
                        <m:d>
                          <m:dPr>
                            <m:begChr m:val="⌊"/>
                            <m:endChr m:val="⌋"/>
                            <m:ctrlP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𝐾</m:t>
                                </m:r>
                                <m: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</m:e>
                    </m:nary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 )</m:t>
                    </m:r>
                  </m:oMath>
                </a14:m>
                <a:endParaRPr lang="en-US" sz="2400" dirty="0">
                  <a:latin typeface="Aptos" panose="020B00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:endParaRPr lang="en-US" sz="2400" dirty="0">
                  <a:latin typeface="Aptos" panose="020B00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2400" b="1" dirty="0">
                    <a:latin typeface="Aptos" panose="020B00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Temperature sensor:</a:t>
                </a:r>
              </a:p>
              <a:p>
                <a:pPr marL="342900" marR="0" indent="-342900">
                  <a:lnSpc>
                    <a:spcPct val="115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ptos" panose="020B00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T(c) = [(ADC Value *0.225 * 100.0)/1023] </a:t>
                </a: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2400" dirty="0">
                    <a:latin typeface="Aptos" panose="020B00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By converting the ADC (Analog-to-Digital Converter) reading into degrees Celsius. </a:t>
                </a: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:endParaRPr lang="en-US" kern="100" dirty="0"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marR="0"/>
                <a:r>
                  <a:rPr lang="en-US" sz="2400" dirty="0">
                    <a:effectLst/>
                    <a:latin typeface="Aptos" panose="020B00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 </a:t>
                </a:r>
                <a:endParaRPr lang="en-US" sz="2000" dirty="0">
                  <a:effectLst/>
                  <a:latin typeface="Aptos" panose="020B00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endParaRPr lang="en-US" sz="2400" b="1" dirty="0">
                  <a:latin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E1EFFDD-7850-D1E3-13E7-9DFDFE63E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88" y="1664254"/>
                <a:ext cx="11879912" cy="6280437"/>
              </a:xfrm>
              <a:prstGeom prst="rect">
                <a:avLst/>
              </a:prstGeom>
              <a:blipFill>
                <a:blip r:embed="rId9"/>
                <a:stretch>
                  <a:fillRect l="-770" t="-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D09FAD02-9A25-60CE-043D-2E47DA76EE4E}"/>
              </a:ext>
            </a:extLst>
          </p:cNvPr>
          <p:cNvSpPr/>
          <p:nvPr/>
        </p:nvSpPr>
        <p:spPr>
          <a:xfrm>
            <a:off x="-1" y="969609"/>
            <a:ext cx="12192001" cy="7052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39A905-FC1B-C288-2107-8201A1AD8D30}"/>
              </a:ext>
            </a:extLst>
          </p:cNvPr>
          <p:cNvSpPr txBox="1"/>
          <p:nvPr/>
        </p:nvSpPr>
        <p:spPr>
          <a:xfrm>
            <a:off x="646408" y="1060617"/>
            <a:ext cx="68942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ptos" panose="020B0004020202020204" pitchFamily="34" charset="0"/>
              </a:rPr>
              <a:t>Calculations</a:t>
            </a:r>
          </a:p>
        </p:txBody>
      </p:sp>
      <p:pic>
        <p:nvPicPr>
          <p:cNvPr id="1026" name="Picture 2" descr="Spiral Coil Calculator">
            <a:extLst>
              <a:ext uri="{FF2B5EF4-FFF2-40B4-BE49-F238E27FC236}">
                <a16:creationId xmlns:a16="http://schemas.microsoft.com/office/drawing/2014/main" id="{4ED59137-B6BC-2718-96F1-4DF3664FF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902" y="3343410"/>
            <a:ext cx="3357436" cy="195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9709805-4AF3-14E8-ADDE-BBC367BC8E80}"/>
              </a:ext>
            </a:extLst>
          </p:cNvPr>
          <p:cNvGrpSpPr>
            <a:grpSpLocks noChangeAspect="1"/>
          </p:cNvGrpSpPr>
          <p:nvPr/>
        </p:nvGrpSpPr>
        <p:grpSpPr>
          <a:xfrm>
            <a:off x="8211348" y="3022782"/>
            <a:ext cx="3623594" cy="2337219"/>
            <a:chOff x="0" y="0"/>
            <a:chExt cx="6350000" cy="409575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7" name="Freeform 11">
              <a:extLst>
                <a:ext uri="{FF2B5EF4-FFF2-40B4-BE49-F238E27FC236}">
                  <a16:creationId xmlns:a16="http://schemas.microsoft.com/office/drawing/2014/main" id="{519DEA65-758E-8852-0436-C217C8935A8E}"/>
                </a:ext>
              </a:extLst>
            </p:cNvPr>
            <p:cNvSpPr/>
            <p:nvPr/>
          </p:nvSpPr>
          <p:spPr>
            <a:xfrm>
              <a:off x="95250" y="110490"/>
              <a:ext cx="1186180" cy="311150"/>
            </a:xfrm>
            <a:custGeom>
              <a:avLst/>
              <a:gdLst/>
              <a:ahLst/>
              <a:cxnLst/>
              <a:rect l="l" t="t" r="r" b="b"/>
              <a:pathLst>
                <a:path w="1186180" h="311150">
                  <a:moveTo>
                    <a:pt x="537210" y="99060"/>
                  </a:moveTo>
                  <a:lnTo>
                    <a:pt x="648970" y="99060"/>
                  </a:lnTo>
                  <a:lnTo>
                    <a:pt x="648970" y="210820"/>
                  </a:lnTo>
                  <a:lnTo>
                    <a:pt x="537210" y="210820"/>
                  </a:lnTo>
                  <a:lnTo>
                    <a:pt x="537210" y="99060"/>
                  </a:lnTo>
                  <a:close/>
                  <a:moveTo>
                    <a:pt x="6350" y="0"/>
                  </a:moveTo>
                  <a:lnTo>
                    <a:pt x="312420" y="0"/>
                  </a:lnTo>
                  <a:lnTo>
                    <a:pt x="312420" y="311150"/>
                  </a:lnTo>
                  <a:lnTo>
                    <a:pt x="6350" y="311150"/>
                  </a:lnTo>
                  <a:lnTo>
                    <a:pt x="0" y="311150"/>
                  </a:lnTo>
                  <a:lnTo>
                    <a:pt x="0" y="0"/>
                  </a:lnTo>
                  <a:lnTo>
                    <a:pt x="6350" y="0"/>
                  </a:lnTo>
                  <a:close/>
                  <a:moveTo>
                    <a:pt x="120650" y="156210"/>
                  </a:moveTo>
                  <a:lnTo>
                    <a:pt x="43180" y="232410"/>
                  </a:lnTo>
                  <a:lnTo>
                    <a:pt x="78740" y="267970"/>
                  </a:lnTo>
                  <a:lnTo>
                    <a:pt x="156210" y="190500"/>
                  </a:lnTo>
                  <a:lnTo>
                    <a:pt x="233680" y="267970"/>
                  </a:lnTo>
                  <a:lnTo>
                    <a:pt x="269240" y="232410"/>
                  </a:lnTo>
                  <a:lnTo>
                    <a:pt x="191770" y="156210"/>
                  </a:lnTo>
                  <a:lnTo>
                    <a:pt x="269240" y="78740"/>
                  </a:lnTo>
                  <a:lnTo>
                    <a:pt x="233680" y="43180"/>
                  </a:lnTo>
                  <a:lnTo>
                    <a:pt x="156210" y="120650"/>
                  </a:lnTo>
                  <a:lnTo>
                    <a:pt x="78740" y="43180"/>
                  </a:lnTo>
                  <a:lnTo>
                    <a:pt x="43180" y="78740"/>
                  </a:lnTo>
                  <a:lnTo>
                    <a:pt x="120650" y="156210"/>
                  </a:lnTo>
                  <a:close/>
                  <a:moveTo>
                    <a:pt x="436880" y="0"/>
                  </a:moveTo>
                  <a:lnTo>
                    <a:pt x="748030" y="0"/>
                  </a:lnTo>
                  <a:lnTo>
                    <a:pt x="748030" y="311150"/>
                  </a:lnTo>
                  <a:lnTo>
                    <a:pt x="436880" y="311150"/>
                  </a:lnTo>
                  <a:lnTo>
                    <a:pt x="436880" y="0"/>
                  </a:lnTo>
                  <a:close/>
                  <a:moveTo>
                    <a:pt x="486410" y="261620"/>
                  </a:moveTo>
                  <a:lnTo>
                    <a:pt x="699770" y="261620"/>
                  </a:lnTo>
                  <a:lnTo>
                    <a:pt x="699770" y="48260"/>
                  </a:lnTo>
                  <a:lnTo>
                    <a:pt x="486410" y="48260"/>
                  </a:lnTo>
                  <a:lnTo>
                    <a:pt x="486410" y="261620"/>
                  </a:lnTo>
                  <a:close/>
                  <a:moveTo>
                    <a:pt x="1186180" y="0"/>
                  </a:moveTo>
                  <a:lnTo>
                    <a:pt x="1186180" y="311150"/>
                  </a:lnTo>
                  <a:lnTo>
                    <a:pt x="875030" y="311150"/>
                  </a:lnTo>
                  <a:lnTo>
                    <a:pt x="875030" y="0"/>
                  </a:lnTo>
                  <a:lnTo>
                    <a:pt x="1186180" y="0"/>
                  </a:lnTo>
                  <a:close/>
                  <a:moveTo>
                    <a:pt x="1135380" y="185420"/>
                  </a:moveTo>
                  <a:lnTo>
                    <a:pt x="924560" y="185420"/>
                  </a:lnTo>
                  <a:lnTo>
                    <a:pt x="924560" y="236220"/>
                  </a:lnTo>
                  <a:lnTo>
                    <a:pt x="1135380" y="236220"/>
                  </a:lnTo>
                  <a:lnTo>
                    <a:pt x="1135380" y="185420"/>
                  </a:ln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3E243978-5937-AB8B-CC7B-84676A55F77D}"/>
                </a:ext>
              </a:extLst>
            </p:cNvPr>
            <p:cNvSpPr/>
            <p:nvPr/>
          </p:nvSpPr>
          <p:spPr>
            <a:xfrm>
              <a:off x="0" y="0"/>
              <a:ext cx="6350000" cy="4095750"/>
            </a:xfrm>
            <a:custGeom>
              <a:avLst/>
              <a:gdLst/>
              <a:ahLst/>
              <a:cxnLst/>
              <a:rect l="l" t="t" r="r" b="b"/>
              <a:pathLst>
                <a:path w="6350000" h="4095750">
                  <a:moveTo>
                    <a:pt x="0" y="0"/>
                  </a:moveTo>
                  <a:lnTo>
                    <a:pt x="0" y="521970"/>
                  </a:lnTo>
                  <a:lnTo>
                    <a:pt x="0" y="4095750"/>
                  </a:lnTo>
                  <a:lnTo>
                    <a:pt x="6350000" y="4095750"/>
                  </a:lnTo>
                  <a:lnTo>
                    <a:pt x="6350000" y="521970"/>
                  </a:lnTo>
                  <a:lnTo>
                    <a:pt x="6350000" y="0"/>
                  </a:lnTo>
                  <a:lnTo>
                    <a:pt x="0" y="0"/>
                  </a:lnTo>
                  <a:close/>
                  <a:moveTo>
                    <a:pt x="6248400" y="3994150"/>
                  </a:moveTo>
                  <a:lnTo>
                    <a:pt x="101600" y="3994150"/>
                  </a:lnTo>
                  <a:lnTo>
                    <a:pt x="101600" y="521970"/>
                  </a:lnTo>
                  <a:lnTo>
                    <a:pt x="6248400" y="521970"/>
                  </a:lnTo>
                  <a:lnTo>
                    <a:pt x="6248400" y="3994150"/>
                  </a:lnTo>
                  <a:close/>
                  <a:moveTo>
                    <a:pt x="1281430" y="110490"/>
                  </a:moveTo>
                  <a:lnTo>
                    <a:pt x="1281430" y="421640"/>
                  </a:lnTo>
                  <a:lnTo>
                    <a:pt x="970280" y="421640"/>
                  </a:lnTo>
                  <a:lnTo>
                    <a:pt x="970280" y="110490"/>
                  </a:lnTo>
                  <a:lnTo>
                    <a:pt x="1281430" y="110490"/>
                  </a:lnTo>
                  <a:close/>
                  <a:moveTo>
                    <a:pt x="844550" y="110490"/>
                  </a:moveTo>
                  <a:lnTo>
                    <a:pt x="844550" y="421640"/>
                  </a:lnTo>
                  <a:lnTo>
                    <a:pt x="532130" y="421640"/>
                  </a:lnTo>
                  <a:lnTo>
                    <a:pt x="532130" y="110490"/>
                  </a:lnTo>
                  <a:lnTo>
                    <a:pt x="844550" y="110490"/>
                  </a:lnTo>
                  <a:close/>
                  <a:moveTo>
                    <a:pt x="407670" y="110490"/>
                  </a:moveTo>
                  <a:lnTo>
                    <a:pt x="407670" y="421640"/>
                  </a:lnTo>
                  <a:lnTo>
                    <a:pt x="101600" y="421640"/>
                  </a:lnTo>
                  <a:lnTo>
                    <a:pt x="95250" y="421640"/>
                  </a:lnTo>
                  <a:lnTo>
                    <a:pt x="95250" y="110490"/>
                  </a:lnTo>
                  <a:lnTo>
                    <a:pt x="101600" y="110490"/>
                  </a:lnTo>
                  <a:lnTo>
                    <a:pt x="407670" y="110490"/>
                  </a:lnTo>
                  <a:close/>
                  <a:moveTo>
                    <a:pt x="364490" y="189230"/>
                  </a:moveTo>
                  <a:lnTo>
                    <a:pt x="287020" y="266700"/>
                  </a:lnTo>
                  <a:lnTo>
                    <a:pt x="364490" y="344170"/>
                  </a:lnTo>
                  <a:lnTo>
                    <a:pt x="328930" y="379730"/>
                  </a:lnTo>
                  <a:lnTo>
                    <a:pt x="251460" y="302260"/>
                  </a:lnTo>
                  <a:lnTo>
                    <a:pt x="173990" y="379730"/>
                  </a:lnTo>
                  <a:lnTo>
                    <a:pt x="138430" y="342900"/>
                  </a:lnTo>
                  <a:lnTo>
                    <a:pt x="215900" y="266700"/>
                  </a:lnTo>
                  <a:lnTo>
                    <a:pt x="138430" y="189230"/>
                  </a:lnTo>
                  <a:lnTo>
                    <a:pt x="173990" y="153670"/>
                  </a:lnTo>
                  <a:lnTo>
                    <a:pt x="251460" y="231140"/>
                  </a:lnTo>
                  <a:lnTo>
                    <a:pt x="328930" y="153670"/>
                  </a:lnTo>
                  <a:lnTo>
                    <a:pt x="364490" y="189230"/>
                  </a:lnTo>
                  <a:close/>
                  <a:moveTo>
                    <a:pt x="795020" y="158750"/>
                  </a:moveTo>
                  <a:lnTo>
                    <a:pt x="581660" y="158750"/>
                  </a:lnTo>
                  <a:lnTo>
                    <a:pt x="581660" y="372110"/>
                  </a:lnTo>
                  <a:lnTo>
                    <a:pt x="795020" y="372110"/>
                  </a:lnTo>
                  <a:lnTo>
                    <a:pt x="795020" y="158750"/>
                  </a:lnTo>
                  <a:close/>
                  <a:moveTo>
                    <a:pt x="744220" y="321310"/>
                  </a:moveTo>
                  <a:lnTo>
                    <a:pt x="632460" y="321310"/>
                  </a:lnTo>
                  <a:lnTo>
                    <a:pt x="632460" y="209550"/>
                  </a:lnTo>
                  <a:lnTo>
                    <a:pt x="744220" y="209550"/>
                  </a:lnTo>
                  <a:lnTo>
                    <a:pt x="744220" y="321310"/>
                  </a:lnTo>
                  <a:close/>
                  <a:moveTo>
                    <a:pt x="1019810" y="295910"/>
                  </a:moveTo>
                  <a:lnTo>
                    <a:pt x="1230630" y="295910"/>
                  </a:lnTo>
                  <a:lnTo>
                    <a:pt x="1230630" y="346710"/>
                  </a:lnTo>
                  <a:lnTo>
                    <a:pt x="1019810" y="346710"/>
                  </a:lnTo>
                  <a:lnTo>
                    <a:pt x="1019810" y="295910"/>
                  </a:ln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43E58D6-7F45-AABA-41E4-BEF4B11CD985}"/>
              </a:ext>
            </a:extLst>
          </p:cNvPr>
          <p:cNvSpPr txBox="1"/>
          <p:nvPr/>
        </p:nvSpPr>
        <p:spPr>
          <a:xfrm>
            <a:off x="8319902" y="5440022"/>
            <a:ext cx="3815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Figures 11</a:t>
            </a:r>
            <a:r>
              <a:rPr lang="ar-EG" dirty="0">
                <a:latin typeface="Aptos" panose="020B0004020202020204" pitchFamily="34" charset="0"/>
              </a:rPr>
              <a:t>:</a:t>
            </a:r>
            <a:r>
              <a:rPr lang="en-US" dirty="0">
                <a:latin typeface="Aptos" panose="020B0004020202020204" pitchFamily="34" charset="0"/>
              </a:rPr>
              <a:t> Helping in </a:t>
            </a:r>
            <a:r>
              <a:rPr lang="en-US" sz="18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length consumption </a:t>
            </a:r>
            <a:r>
              <a:rPr lang="en-US" dirty="0">
                <a:latin typeface="Aptos" panose="020B0004020202020204" pitchFamily="34" charset="0"/>
              </a:rPr>
              <a:t>equation </a:t>
            </a:r>
          </a:p>
        </p:txBody>
      </p:sp>
    </p:spTree>
    <p:extLst>
      <p:ext uri="{BB962C8B-B14F-4D97-AF65-F5344CB8AC3E}">
        <p14:creationId xmlns:p14="http://schemas.microsoft.com/office/powerpoint/2010/main" val="357204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10E71B4D-5537-A43A-8C3E-716466A64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56;p13">
            <a:extLst>
              <a:ext uri="{FF2B5EF4-FFF2-40B4-BE49-F238E27FC236}">
                <a16:creationId xmlns:a16="http://schemas.microsoft.com/office/drawing/2014/main" id="{20CFDBE4-386D-0FF0-442F-3E0F61EBC023}"/>
              </a:ext>
            </a:extLst>
          </p:cNvPr>
          <p:cNvSpPr txBox="1"/>
          <p:nvPr/>
        </p:nvSpPr>
        <p:spPr>
          <a:xfrm rot="5400000">
            <a:off x="-3357962" y="3357961"/>
            <a:ext cx="6858000" cy="1420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bg1"/>
              </a:solidFill>
            </a:endParaRPr>
          </a:p>
        </p:txBody>
      </p:sp>
      <p:sp>
        <p:nvSpPr>
          <p:cNvPr id="118" name="Google Shape;118;p5">
            <a:extLst>
              <a:ext uri="{FF2B5EF4-FFF2-40B4-BE49-F238E27FC236}">
                <a16:creationId xmlns:a16="http://schemas.microsoft.com/office/drawing/2014/main" id="{A26822D2-9D8C-7029-7AF6-761A9449F8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2601" y="354895"/>
            <a:ext cx="10261600" cy="595831"/>
          </a:xfr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rmAutofit fontScale="90000"/>
          </a:bodyPr>
          <a:lstStyle/>
          <a:p>
            <a:pPr lvl="0"/>
            <a:r>
              <a:rPr lang="en-US" dirty="0">
                <a:solidFill>
                  <a:srgbClr val="FF3300"/>
                </a:solidFill>
              </a:rPr>
              <a:t>Software</a:t>
            </a:r>
            <a:endParaRPr lang="en-US" noProof="0" dirty="0">
              <a:solidFill>
                <a:srgbClr val="FF330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68B3CB5-2969-E400-AFAB-471C9A5564F8}"/>
              </a:ext>
            </a:extLst>
          </p:cNvPr>
          <p:cNvGrpSpPr/>
          <p:nvPr/>
        </p:nvGrpSpPr>
        <p:grpSpPr>
          <a:xfrm>
            <a:off x="9106883" y="5767569"/>
            <a:ext cx="4305028" cy="1174628"/>
            <a:chOff x="6830162" y="4325676"/>
            <a:chExt cx="3228771" cy="880971"/>
          </a:xfrm>
        </p:grpSpPr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38E1F6DD-1F11-6F78-6418-C3BCFB816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0162" y="4325676"/>
              <a:ext cx="2724237" cy="815572"/>
            </a:xfrm>
            <a:prstGeom prst="rect">
              <a:avLst/>
            </a:prstGeom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74F9A19E-A772-30C2-68F9-7FC6F8B05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CE523BE8-D14C-9ED5-B1C7-44DC7BB16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sp>
        <p:nvSpPr>
          <p:cNvPr id="6" name="Shape 2">
            <a:extLst>
              <a:ext uri="{FF2B5EF4-FFF2-40B4-BE49-F238E27FC236}">
                <a16:creationId xmlns:a16="http://schemas.microsoft.com/office/drawing/2014/main" id="{B6F25229-05BB-A43C-27BB-71B7095D8A42}"/>
              </a:ext>
            </a:extLst>
          </p:cNvPr>
          <p:cNvSpPr/>
          <p:nvPr/>
        </p:nvSpPr>
        <p:spPr>
          <a:xfrm>
            <a:off x="443708" y="1973687"/>
            <a:ext cx="93881" cy="4555191"/>
          </a:xfrm>
          <a:prstGeom prst="roundRect">
            <a:avLst>
              <a:gd name="adj" fmla="val 225151"/>
            </a:avLst>
          </a:prstGeom>
          <a:solidFill>
            <a:srgbClr val="B2BE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9B04F0E3-3CA4-7074-BC25-158668590890}"/>
              </a:ext>
            </a:extLst>
          </p:cNvPr>
          <p:cNvSpPr/>
          <p:nvPr/>
        </p:nvSpPr>
        <p:spPr>
          <a:xfrm>
            <a:off x="265353" y="197368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B2BEF8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E9ED1613-EAD4-D363-3ECB-D9BB9CA63A54}"/>
              </a:ext>
            </a:extLst>
          </p:cNvPr>
          <p:cNvSpPr/>
          <p:nvPr/>
        </p:nvSpPr>
        <p:spPr>
          <a:xfrm>
            <a:off x="443708" y="2015360"/>
            <a:ext cx="143232" cy="416481"/>
          </a:xfrm>
          <a:prstGeom prst="rect">
            <a:avLst/>
          </a:prstGeom>
          <a:solidFill>
            <a:srgbClr val="B2BEF8"/>
          </a:solidFill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24" dirty="0"/>
          </a:p>
        </p:txBody>
      </p:sp>
      <p:sp>
        <p:nvSpPr>
          <p:cNvPr id="19" name="Google Shape;56;p13">
            <a:extLst>
              <a:ext uri="{FF2B5EF4-FFF2-40B4-BE49-F238E27FC236}">
                <a16:creationId xmlns:a16="http://schemas.microsoft.com/office/drawing/2014/main" id="{28FEF5AD-74EA-6710-C606-BD105DD3AB5B}"/>
              </a:ext>
            </a:extLst>
          </p:cNvPr>
          <p:cNvSpPr txBox="1"/>
          <p:nvPr/>
        </p:nvSpPr>
        <p:spPr>
          <a:xfrm>
            <a:off x="0" y="-44236"/>
            <a:ext cx="12192000" cy="2156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A7C385-2002-BA69-C8EA-C4FE92F7FCFC}"/>
              </a:ext>
            </a:extLst>
          </p:cNvPr>
          <p:cNvSpPr txBox="1"/>
          <p:nvPr/>
        </p:nvSpPr>
        <p:spPr>
          <a:xfrm>
            <a:off x="814766" y="1947597"/>
            <a:ext cx="11111881" cy="461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rtl="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b="1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Arduino</a:t>
            </a:r>
          </a:p>
          <a:p>
            <a:pPr marL="800100" marR="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Starting </a:t>
            </a:r>
            <a:r>
              <a:rPr lang="en-US" sz="2200" b="1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UART</a:t>
            </a:r>
            <a:r>
              <a:rPr lang="en-US" sz="22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communication with GPS and ESP32</a:t>
            </a:r>
          </a:p>
          <a:p>
            <a:pPr marL="800100" marR="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Read values from GPS </a:t>
            </a:r>
            <a:r>
              <a:rPr lang="en-US" sz="2200" kern="100" dirty="0"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once in the beginning.</a:t>
            </a:r>
            <a:endParaRPr lang="en-US" sz="22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marR="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each loop:</a:t>
            </a:r>
          </a:p>
          <a:p>
            <a:pPr marL="1257300" marR="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Takes reading from gyroscope and accelerometer the, sends it to filter process </a:t>
            </a:r>
          </a:p>
          <a:p>
            <a:pPr marL="1257300" marR="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filtered value is</a:t>
            </a:r>
            <a:r>
              <a:rPr lang="ar-EG" sz="22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2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passed through the cable length conversion function then added to the total and displayed on the LCD. 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latin typeface="Aptos" panose="020B0004020202020204" pitchFamily="34" charset="0"/>
              </a:rPr>
              <a:t>The readings are sent to ESP32 to be uploaded to the firebase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Aptos" panose="020B0004020202020204" pitchFamily="34" charset="0"/>
              </a:rPr>
              <a:t> T</a:t>
            </a:r>
            <a:r>
              <a:rPr lang="en-US" sz="22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he form </a:t>
            </a:r>
            <a:r>
              <a:rPr lang="en-US" sz="22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</a:t>
            </a:r>
            <a:r>
              <a:rPr lang="en-US" sz="22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cable length, temperature, latitude, longitude</a:t>
            </a:r>
            <a:endParaRPr lang="en-US" sz="2200" dirty="0">
              <a:latin typeface="Aptos" panose="020B00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08AEA-478C-0F53-DA02-A1E8B3D5D0FD}"/>
              </a:ext>
            </a:extLst>
          </p:cNvPr>
          <p:cNvSpPr txBox="1"/>
          <p:nvPr/>
        </p:nvSpPr>
        <p:spPr>
          <a:xfrm>
            <a:off x="265353" y="1231374"/>
            <a:ext cx="8301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Aptos" panose="020B0004020202020204" pitchFamily="34" charset="0"/>
              </a:rPr>
              <a:t>Software design, including key algorithms and logic</a:t>
            </a:r>
          </a:p>
        </p:txBody>
      </p:sp>
    </p:spTree>
    <p:extLst>
      <p:ext uri="{BB962C8B-B14F-4D97-AF65-F5344CB8AC3E}">
        <p14:creationId xmlns:p14="http://schemas.microsoft.com/office/powerpoint/2010/main" val="2839327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56;p13">
            <a:extLst>
              <a:ext uri="{FF2B5EF4-FFF2-40B4-BE49-F238E27FC236}">
                <a16:creationId xmlns:a16="http://schemas.microsoft.com/office/drawing/2014/main" id="{1AE26754-42E3-F20D-0D8A-D0D7451D0A63}"/>
              </a:ext>
            </a:extLst>
          </p:cNvPr>
          <p:cNvSpPr txBox="1"/>
          <p:nvPr/>
        </p:nvSpPr>
        <p:spPr>
          <a:xfrm rot="5400000">
            <a:off x="-3357962" y="3357961"/>
            <a:ext cx="6858000" cy="1420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bg1"/>
              </a:solidFill>
            </a:endParaRPr>
          </a:p>
        </p:txBody>
      </p:sp>
      <p:sp>
        <p:nvSpPr>
          <p:cNvPr id="118" name="Google Shape;118;p5"/>
          <p:cNvSpPr txBox="1">
            <a:spLocks noGrp="1"/>
          </p:cNvSpPr>
          <p:nvPr>
            <p:ph type="title"/>
          </p:nvPr>
        </p:nvSpPr>
        <p:spPr>
          <a:xfrm>
            <a:off x="222601" y="354895"/>
            <a:ext cx="10261600" cy="595831"/>
          </a:xfr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rmAutofit fontScale="90000"/>
          </a:bodyPr>
          <a:lstStyle/>
          <a:p>
            <a:pPr lvl="0"/>
            <a:r>
              <a:rPr lang="en-US" dirty="0">
                <a:solidFill>
                  <a:srgbClr val="FF3300"/>
                </a:solidFill>
              </a:rPr>
              <a:t>Software</a:t>
            </a:r>
            <a:endParaRPr lang="en-US" noProof="0" dirty="0">
              <a:solidFill>
                <a:srgbClr val="FF330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1F4343E-B6B8-5C0E-6CE1-7D37F5D6A073}"/>
              </a:ext>
            </a:extLst>
          </p:cNvPr>
          <p:cNvGrpSpPr/>
          <p:nvPr/>
        </p:nvGrpSpPr>
        <p:grpSpPr>
          <a:xfrm>
            <a:off x="9106883" y="5767569"/>
            <a:ext cx="4305028" cy="1174628"/>
            <a:chOff x="6830162" y="4325676"/>
            <a:chExt cx="3228771" cy="880971"/>
          </a:xfrm>
        </p:grpSpPr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75A19C9E-1AFD-F2B9-E1B4-27AB330AD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0162" y="4325676"/>
              <a:ext cx="2724237" cy="815572"/>
            </a:xfrm>
            <a:prstGeom prst="rect">
              <a:avLst/>
            </a:prstGeom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CC7D8B3-3344-984F-DEB2-452F1CDEE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8724EE9-566D-6F52-59DC-56D72F010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sp>
        <p:nvSpPr>
          <p:cNvPr id="6" name="Shape 2">
            <a:extLst>
              <a:ext uri="{FF2B5EF4-FFF2-40B4-BE49-F238E27FC236}">
                <a16:creationId xmlns:a16="http://schemas.microsoft.com/office/drawing/2014/main" id="{99AC228A-FB72-7E29-4AE5-CAB3185460DA}"/>
              </a:ext>
            </a:extLst>
          </p:cNvPr>
          <p:cNvSpPr/>
          <p:nvPr/>
        </p:nvSpPr>
        <p:spPr>
          <a:xfrm>
            <a:off x="493179" y="1177853"/>
            <a:ext cx="44410" cy="5351026"/>
          </a:xfrm>
          <a:prstGeom prst="roundRect">
            <a:avLst>
              <a:gd name="adj" fmla="val 225151"/>
            </a:avLst>
          </a:prstGeom>
          <a:solidFill>
            <a:srgbClr val="B2BE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84F0C03C-BA8B-15B0-59BB-A8450DA90864}"/>
              </a:ext>
            </a:extLst>
          </p:cNvPr>
          <p:cNvSpPr/>
          <p:nvPr/>
        </p:nvSpPr>
        <p:spPr>
          <a:xfrm>
            <a:off x="265353" y="123346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B2BEF8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F32F7BF4-3479-EE4F-5168-B03057A70A36}"/>
              </a:ext>
            </a:extLst>
          </p:cNvPr>
          <p:cNvSpPr/>
          <p:nvPr/>
        </p:nvSpPr>
        <p:spPr>
          <a:xfrm>
            <a:off x="443708" y="1275134"/>
            <a:ext cx="143232" cy="416481"/>
          </a:xfrm>
          <a:prstGeom prst="rect">
            <a:avLst/>
          </a:prstGeom>
          <a:solidFill>
            <a:srgbClr val="B2BEF8"/>
          </a:solidFill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</a:rPr>
              <a:t>2</a:t>
            </a:r>
            <a:endParaRPr lang="en-US" sz="2624" dirty="0"/>
          </a:p>
        </p:txBody>
      </p:sp>
      <p:sp>
        <p:nvSpPr>
          <p:cNvPr id="13" name="Shape 9">
            <a:extLst>
              <a:ext uri="{FF2B5EF4-FFF2-40B4-BE49-F238E27FC236}">
                <a16:creationId xmlns:a16="http://schemas.microsoft.com/office/drawing/2014/main" id="{49D58EBD-E3D3-0A2B-D73A-24AA1CCE855A}"/>
              </a:ext>
            </a:extLst>
          </p:cNvPr>
          <p:cNvSpPr/>
          <p:nvPr/>
        </p:nvSpPr>
        <p:spPr>
          <a:xfrm>
            <a:off x="265353" y="324687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B2BEF8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FD2C90C9-2D38-C95B-DD50-5C5A85D9022E}"/>
              </a:ext>
            </a:extLst>
          </p:cNvPr>
          <p:cNvSpPr/>
          <p:nvPr/>
        </p:nvSpPr>
        <p:spPr>
          <a:xfrm>
            <a:off x="422158" y="3246871"/>
            <a:ext cx="186214" cy="416481"/>
          </a:xfrm>
          <a:prstGeom prst="rect">
            <a:avLst/>
          </a:prstGeom>
          <a:solidFill>
            <a:srgbClr val="B2BEF8"/>
          </a:solidFill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Google Shape;56;p13">
            <a:extLst>
              <a:ext uri="{FF2B5EF4-FFF2-40B4-BE49-F238E27FC236}">
                <a16:creationId xmlns:a16="http://schemas.microsoft.com/office/drawing/2014/main" id="{FA497AF5-D214-571E-0556-E68CE64DBC9D}"/>
              </a:ext>
            </a:extLst>
          </p:cNvPr>
          <p:cNvSpPr txBox="1"/>
          <p:nvPr/>
        </p:nvSpPr>
        <p:spPr>
          <a:xfrm>
            <a:off x="0" y="-44236"/>
            <a:ext cx="12192000" cy="2156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C1B207-6F78-4DBD-FD53-5AA3C12F33A8}"/>
              </a:ext>
            </a:extLst>
          </p:cNvPr>
          <p:cNvSpPr txBox="1"/>
          <p:nvPr/>
        </p:nvSpPr>
        <p:spPr>
          <a:xfrm>
            <a:off x="836198" y="1177853"/>
            <a:ext cx="11161486" cy="5732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ESP32</a:t>
            </a:r>
          </a:p>
          <a:p>
            <a:pPr marL="800100" marR="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 form is segmented into 4 integers</a:t>
            </a:r>
          </a:p>
          <a:p>
            <a:pPr marL="800100" marR="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Path of each integer is set, and </a:t>
            </a:r>
            <a:r>
              <a:rPr lang="en-US" sz="2200" b="1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API request</a:t>
            </a:r>
            <a:r>
              <a:rPr lang="en-US" sz="22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for each one to be uploaded on the firebase.</a:t>
            </a:r>
          </a:p>
          <a:p>
            <a:pPr marL="342900" marR="0" lvl="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GUI</a:t>
            </a:r>
          </a:p>
          <a:p>
            <a:pPr marL="800100" marR="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Updating the data on the map and analyzing it</a:t>
            </a:r>
          </a:p>
          <a:p>
            <a:pPr marL="800100" marR="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When opening any mark on the map</a:t>
            </a:r>
          </a:p>
          <a:p>
            <a:pPr marL="1257300" marR="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Displaying the data </a:t>
            </a:r>
          </a:p>
          <a:p>
            <a:pPr marL="1257300" marR="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Checking nearly every </a:t>
            </a:r>
            <a:r>
              <a:rPr lang="en-US" sz="2200" kern="100" dirty="0"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22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second if there is a new reading</a:t>
            </a:r>
          </a:p>
          <a:p>
            <a:pPr marL="1714500" marR="0" lvl="3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22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If yes, it is added to the data displayed as last reading.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2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520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9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19659" y="-258401"/>
            <a:ext cx="7039051" cy="2340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599"/>
              </a:lnSpc>
            </a:pPr>
            <a:r>
              <a:rPr lang="en-US" sz="9600" noProof="0" dirty="0">
                <a:latin typeface="Agency FB" panose="020B0503020202020204" pitchFamily="34" charset="0"/>
              </a:rPr>
              <a:t>Table of contents</a:t>
            </a:r>
            <a:endParaRPr lang="en-US" sz="15427" spc="262" dirty="0">
              <a:latin typeface="Agency FB" panose="020B0503020202020204" pitchFamily="34" charset="0"/>
            </a:endParaRPr>
          </a:p>
        </p:txBody>
      </p:sp>
      <p:sp>
        <p:nvSpPr>
          <p:cNvPr id="82" name="Google Shape;93;p3">
            <a:extLst>
              <a:ext uri="{FF2B5EF4-FFF2-40B4-BE49-F238E27FC236}">
                <a16:creationId xmlns:a16="http://schemas.microsoft.com/office/drawing/2014/main" id="{8FC25B84-E9C5-C66F-74C5-7B7D8B81C373}"/>
              </a:ext>
            </a:extLst>
          </p:cNvPr>
          <p:cNvSpPr txBox="1">
            <a:spLocks noGrp="1"/>
          </p:cNvSpPr>
          <p:nvPr/>
        </p:nvSpPr>
        <p:spPr>
          <a:xfrm>
            <a:off x="1248461" y="2555413"/>
            <a:ext cx="2550242" cy="3579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000" b="1" i="0" u="none" strike="noStrike" cap="none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tos" panose="020B0004020202020204" pitchFamily="34" charset="0"/>
                <a:sym typeface="Bebas Neue"/>
              </a:rPr>
              <a:t>Introduction</a:t>
            </a:r>
          </a:p>
        </p:txBody>
      </p:sp>
      <p:sp>
        <p:nvSpPr>
          <p:cNvPr id="83" name="Google Shape;94;p3">
            <a:extLst>
              <a:ext uri="{FF2B5EF4-FFF2-40B4-BE49-F238E27FC236}">
                <a16:creationId xmlns:a16="http://schemas.microsoft.com/office/drawing/2014/main" id="{0ED14D7C-590E-06EB-F70F-0AE122AC10E8}"/>
              </a:ext>
            </a:extLst>
          </p:cNvPr>
          <p:cNvSpPr txBox="1">
            <a:spLocks noGrp="1"/>
          </p:cNvSpPr>
          <p:nvPr/>
        </p:nvSpPr>
        <p:spPr>
          <a:xfrm>
            <a:off x="522513" y="2387554"/>
            <a:ext cx="604371" cy="5258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400" b="1" i="0" u="none" strike="noStrike" cap="none">
                <a:solidFill>
                  <a:schemeClr val="bg2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ra SemiBold" pitchFamily="2" charset="0"/>
                <a:sym typeface="Bebas Neue"/>
              </a:rPr>
              <a:t>01</a:t>
            </a:r>
          </a:p>
        </p:txBody>
      </p:sp>
      <p:sp>
        <p:nvSpPr>
          <p:cNvPr id="84" name="Google Shape;96;p3">
            <a:extLst>
              <a:ext uri="{FF2B5EF4-FFF2-40B4-BE49-F238E27FC236}">
                <a16:creationId xmlns:a16="http://schemas.microsoft.com/office/drawing/2014/main" id="{E7536308-97DD-EA44-B7EC-28DF9616D30A}"/>
              </a:ext>
            </a:extLst>
          </p:cNvPr>
          <p:cNvSpPr txBox="1">
            <a:spLocks noGrp="1"/>
          </p:cNvSpPr>
          <p:nvPr/>
        </p:nvSpPr>
        <p:spPr>
          <a:xfrm>
            <a:off x="5132048" y="2162931"/>
            <a:ext cx="3266071" cy="7849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000" b="1" i="0" u="none" strike="noStrike" cap="none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tabLst/>
              <a:defRPr/>
            </a:pPr>
            <a:r>
              <a:rPr lang="en-US" sz="2800" kern="0" dirty="0">
                <a:solidFill>
                  <a:schemeClr val="tx1"/>
                </a:solidFill>
                <a:latin typeface="Aptos" panose="020B0004020202020204" pitchFamily="34" charset="0"/>
              </a:rPr>
              <a:t>System Overview</a:t>
            </a:r>
          </a:p>
        </p:txBody>
      </p:sp>
      <p:sp>
        <p:nvSpPr>
          <p:cNvPr id="86" name="Google Shape;99;p3">
            <a:extLst>
              <a:ext uri="{FF2B5EF4-FFF2-40B4-BE49-F238E27FC236}">
                <a16:creationId xmlns:a16="http://schemas.microsoft.com/office/drawing/2014/main" id="{53A58D0D-A61C-847E-7233-5F21680896D9}"/>
              </a:ext>
            </a:extLst>
          </p:cNvPr>
          <p:cNvSpPr txBox="1">
            <a:spLocks noGrp="1"/>
          </p:cNvSpPr>
          <p:nvPr/>
        </p:nvSpPr>
        <p:spPr>
          <a:xfrm>
            <a:off x="5089002" y="3330503"/>
            <a:ext cx="3380182" cy="47954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000" b="1" i="0" u="none" strike="noStrike" cap="none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tabLst/>
              <a:defRPr/>
            </a:pPr>
            <a:r>
              <a:rPr lang="en-US" sz="2800" dirty="0">
                <a:solidFill>
                  <a:schemeClr val="tx1"/>
                </a:solidFill>
                <a:latin typeface="Aptos" panose="020B0004020202020204" pitchFamily="34" charset="0"/>
              </a:rPr>
              <a:t>Challenges faced</a:t>
            </a:r>
            <a:endParaRPr lang="en-US" sz="2800" kern="0" dirty="0">
              <a:solidFill>
                <a:schemeClr val="tx1"/>
              </a:solidFill>
              <a:latin typeface="Aptos" panose="020B0004020202020204" pitchFamily="34" charset="0"/>
              <a:cs typeface="Arial"/>
            </a:endParaRPr>
          </a:p>
        </p:txBody>
      </p:sp>
      <p:sp>
        <p:nvSpPr>
          <p:cNvPr id="88" name="Google Shape;102;p3">
            <a:extLst>
              <a:ext uri="{FF2B5EF4-FFF2-40B4-BE49-F238E27FC236}">
                <a16:creationId xmlns:a16="http://schemas.microsoft.com/office/drawing/2014/main" id="{F19CD804-E087-05C7-7350-97B7840F46EF}"/>
              </a:ext>
            </a:extLst>
          </p:cNvPr>
          <p:cNvSpPr txBox="1">
            <a:spLocks noGrp="1"/>
          </p:cNvSpPr>
          <p:nvPr/>
        </p:nvSpPr>
        <p:spPr>
          <a:xfrm>
            <a:off x="1198705" y="3276849"/>
            <a:ext cx="3446914" cy="52583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000" b="1" i="0" u="none" strike="noStrike" cap="none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tabLst/>
              <a:defRPr/>
            </a:pPr>
            <a:r>
              <a:rPr lang="en-US" sz="2800" kern="0" dirty="0">
                <a:solidFill>
                  <a:schemeClr val="tx1"/>
                </a:solidFill>
                <a:latin typeface="Aptos" panose="020B0004020202020204" pitchFamily="34" charset="0"/>
              </a:rPr>
              <a:t>Demonstration </a:t>
            </a:r>
          </a:p>
        </p:txBody>
      </p:sp>
      <p:sp>
        <p:nvSpPr>
          <p:cNvPr id="93" name="Google Shape;102;p3">
            <a:extLst>
              <a:ext uri="{FF2B5EF4-FFF2-40B4-BE49-F238E27FC236}">
                <a16:creationId xmlns:a16="http://schemas.microsoft.com/office/drawing/2014/main" id="{C2AEC439-04BA-AFB3-0606-918942695F15}"/>
              </a:ext>
            </a:extLst>
          </p:cNvPr>
          <p:cNvSpPr txBox="1">
            <a:spLocks/>
          </p:cNvSpPr>
          <p:nvPr/>
        </p:nvSpPr>
        <p:spPr>
          <a:xfrm>
            <a:off x="5132048" y="5154468"/>
            <a:ext cx="2724319" cy="52583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 sz="2800" b="1" i="0" u="none" strike="noStrike" kern="0" cap="none">
                <a:solidFill>
                  <a:schemeClr val="bg2"/>
                </a:solidFill>
                <a:latin typeface="Sora SemiBold" pitchFamily="2" charset="0"/>
                <a:ea typeface="Arial"/>
                <a:cs typeface="Arial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  <a:sym typeface="Arial"/>
              </a:rPr>
              <a:t>OneDrive</a:t>
            </a:r>
          </a:p>
        </p:txBody>
      </p:sp>
      <p:sp>
        <p:nvSpPr>
          <p:cNvPr id="94" name="Google Shape;99;p3">
            <a:extLst>
              <a:ext uri="{FF2B5EF4-FFF2-40B4-BE49-F238E27FC236}">
                <a16:creationId xmlns:a16="http://schemas.microsoft.com/office/drawing/2014/main" id="{791F54C6-9087-F216-DA68-F1F3482D28BF}"/>
              </a:ext>
            </a:extLst>
          </p:cNvPr>
          <p:cNvSpPr txBox="1">
            <a:spLocks/>
          </p:cNvSpPr>
          <p:nvPr/>
        </p:nvSpPr>
        <p:spPr>
          <a:xfrm>
            <a:off x="1149430" y="4248013"/>
            <a:ext cx="3561050" cy="47954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800" b="1" kern="0" dirty="0">
                <a:solidFill>
                  <a:schemeClr val="tx1"/>
                </a:solidFill>
                <a:latin typeface="Aptos" panose="020B0004020202020204" pitchFamily="34" charset="0"/>
              </a:rPr>
              <a:t>Recommendations</a:t>
            </a:r>
          </a:p>
        </p:txBody>
      </p:sp>
      <p:sp>
        <p:nvSpPr>
          <p:cNvPr id="95" name="Google Shape;102;p3">
            <a:extLst>
              <a:ext uri="{FF2B5EF4-FFF2-40B4-BE49-F238E27FC236}">
                <a16:creationId xmlns:a16="http://schemas.microsoft.com/office/drawing/2014/main" id="{3C850381-C73F-732D-7BBE-E91919440EE4}"/>
              </a:ext>
            </a:extLst>
          </p:cNvPr>
          <p:cNvSpPr txBox="1">
            <a:spLocks/>
          </p:cNvSpPr>
          <p:nvPr/>
        </p:nvSpPr>
        <p:spPr>
          <a:xfrm>
            <a:off x="1214865" y="5084723"/>
            <a:ext cx="2724319" cy="52583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800" b="1" kern="0" dirty="0">
                <a:solidFill>
                  <a:schemeClr val="tx1"/>
                </a:solidFill>
                <a:latin typeface="Aptos" panose="020B0004020202020204" pitchFamily="34" charset="0"/>
              </a:rPr>
              <a:t>Conclusion</a:t>
            </a:r>
          </a:p>
        </p:txBody>
      </p:sp>
      <p:sp>
        <p:nvSpPr>
          <p:cNvPr id="96" name="Google Shape;94;p3">
            <a:extLst>
              <a:ext uri="{FF2B5EF4-FFF2-40B4-BE49-F238E27FC236}">
                <a16:creationId xmlns:a16="http://schemas.microsoft.com/office/drawing/2014/main" id="{54A0B753-9F01-6427-BF21-42C61C0FC13C}"/>
              </a:ext>
            </a:extLst>
          </p:cNvPr>
          <p:cNvSpPr txBox="1">
            <a:spLocks noGrp="1"/>
          </p:cNvSpPr>
          <p:nvPr/>
        </p:nvSpPr>
        <p:spPr>
          <a:xfrm>
            <a:off x="522512" y="3266264"/>
            <a:ext cx="604371" cy="5258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400" b="1" i="0" u="none" strike="noStrike" cap="none">
                <a:solidFill>
                  <a:schemeClr val="bg2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ra SemiBold" pitchFamily="2" charset="0"/>
                <a:sym typeface="Bebas Neue"/>
              </a:rPr>
              <a:t>0</a:t>
            </a:r>
            <a:r>
              <a:rPr lang="en-US" kern="0" dirty="0">
                <a:solidFill>
                  <a:srgbClr val="FFFFFF"/>
                </a:solidFill>
              </a:rPr>
              <a:t>3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ra SemiBold" pitchFamily="2" charset="0"/>
              <a:sym typeface="Bebas Neue"/>
            </a:endParaRPr>
          </a:p>
        </p:txBody>
      </p:sp>
      <p:sp>
        <p:nvSpPr>
          <p:cNvPr id="103" name="Google Shape;94;p3">
            <a:extLst>
              <a:ext uri="{FF2B5EF4-FFF2-40B4-BE49-F238E27FC236}">
                <a16:creationId xmlns:a16="http://schemas.microsoft.com/office/drawing/2014/main" id="{373326F8-B6D7-0674-22C7-8F871A0A4396}"/>
              </a:ext>
            </a:extLst>
          </p:cNvPr>
          <p:cNvSpPr txBox="1">
            <a:spLocks noGrp="1"/>
          </p:cNvSpPr>
          <p:nvPr/>
        </p:nvSpPr>
        <p:spPr>
          <a:xfrm>
            <a:off x="522511" y="4188131"/>
            <a:ext cx="604371" cy="5258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400" b="1" i="0" u="none" strike="noStrike" cap="none">
                <a:solidFill>
                  <a:schemeClr val="bg2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ra SemiBold" pitchFamily="2" charset="0"/>
                <a:sym typeface="Bebas Neue"/>
              </a:rPr>
              <a:t>05</a:t>
            </a:r>
          </a:p>
        </p:txBody>
      </p:sp>
      <p:sp>
        <p:nvSpPr>
          <p:cNvPr id="104" name="Google Shape;94;p3">
            <a:extLst>
              <a:ext uri="{FF2B5EF4-FFF2-40B4-BE49-F238E27FC236}">
                <a16:creationId xmlns:a16="http://schemas.microsoft.com/office/drawing/2014/main" id="{43EF594A-514A-E171-888F-93481075E840}"/>
              </a:ext>
            </a:extLst>
          </p:cNvPr>
          <p:cNvSpPr txBox="1">
            <a:spLocks noGrp="1"/>
          </p:cNvSpPr>
          <p:nvPr/>
        </p:nvSpPr>
        <p:spPr>
          <a:xfrm>
            <a:off x="522510" y="5109998"/>
            <a:ext cx="604371" cy="5258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400" b="1" i="0" u="none" strike="noStrike" cap="none">
                <a:solidFill>
                  <a:schemeClr val="bg2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ra SemiBold" pitchFamily="2" charset="0"/>
                <a:sym typeface="Bebas Neue"/>
              </a:rPr>
              <a:t>07</a:t>
            </a:r>
          </a:p>
        </p:txBody>
      </p:sp>
      <p:sp>
        <p:nvSpPr>
          <p:cNvPr id="105" name="Google Shape;94;p3">
            <a:extLst>
              <a:ext uri="{FF2B5EF4-FFF2-40B4-BE49-F238E27FC236}">
                <a16:creationId xmlns:a16="http://schemas.microsoft.com/office/drawing/2014/main" id="{9A601921-413A-3F35-15C7-838A561FA7E5}"/>
              </a:ext>
            </a:extLst>
          </p:cNvPr>
          <p:cNvSpPr txBox="1">
            <a:spLocks noGrp="1"/>
          </p:cNvSpPr>
          <p:nvPr/>
        </p:nvSpPr>
        <p:spPr>
          <a:xfrm>
            <a:off x="522509" y="5950685"/>
            <a:ext cx="604371" cy="5258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400" b="1" i="0" u="none" strike="noStrike" cap="none">
                <a:solidFill>
                  <a:schemeClr val="bg2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ra SemiBold" pitchFamily="2" charset="0"/>
                <a:sym typeface="Bebas Neue"/>
              </a:rPr>
              <a:t>09</a:t>
            </a:r>
          </a:p>
        </p:txBody>
      </p:sp>
      <p:sp>
        <p:nvSpPr>
          <p:cNvPr id="106" name="Google Shape;94;p3">
            <a:extLst>
              <a:ext uri="{FF2B5EF4-FFF2-40B4-BE49-F238E27FC236}">
                <a16:creationId xmlns:a16="http://schemas.microsoft.com/office/drawing/2014/main" id="{0CD4B1E5-C2C0-8E92-C1C3-29A6C2F747DB}"/>
              </a:ext>
            </a:extLst>
          </p:cNvPr>
          <p:cNvSpPr txBox="1">
            <a:spLocks noGrp="1"/>
          </p:cNvSpPr>
          <p:nvPr/>
        </p:nvSpPr>
        <p:spPr>
          <a:xfrm>
            <a:off x="4411229" y="2408312"/>
            <a:ext cx="604371" cy="5258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400" b="1" i="0" u="none" strike="noStrike" cap="none">
                <a:solidFill>
                  <a:schemeClr val="bg2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ra SemiBold" pitchFamily="2" charset="0"/>
                <a:sym typeface="Bebas Neue"/>
              </a:rPr>
              <a:t>02</a:t>
            </a:r>
          </a:p>
        </p:txBody>
      </p:sp>
      <p:sp>
        <p:nvSpPr>
          <p:cNvPr id="107" name="Google Shape;94;p3">
            <a:extLst>
              <a:ext uri="{FF2B5EF4-FFF2-40B4-BE49-F238E27FC236}">
                <a16:creationId xmlns:a16="http://schemas.microsoft.com/office/drawing/2014/main" id="{DAD378C9-D427-B063-12CC-B9ED6EB6BD44}"/>
              </a:ext>
            </a:extLst>
          </p:cNvPr>
          <p:cNvSpPr txBox="1">
            <a:spLocks noGrp="1"/>
          </p:cNvSpPr>
          <p:nvPr/>
        </p:nvSpPr>
        <p:spPr>
          <a:xfrm>
            <a:off x="4411228" y="3287022"/>
            <a:ext cx="604371" cy="5258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400" b="1" i="0" u="none" strike="noStrike" cap="none">
                <a:solidFill>
                  <a:schemeClr val="bg2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ra SemiBold" pitchFamily="2" charset="0"/>
                <a:sym typeface="Bebas Neue"/>
              </a:rPr>
              <a:t>04</a:t>
            </a:r>
          </a:p>
        </p:txBody>
      </p:sp>
      <p:sp>
        <p:nvSpPr>
          <p:cNvPr id="108" name="Google Shape;94;p3">
            <a:extLst>
              <a:ext uri="{FF2B5EF4-FFF2-40B4-BE49-F238E27FC236}">
                <a16:creationId xmlns:a16="http://schemas.microsoft.com/office/drawing/2014/main" id="{3F057684-4AA1-2AD5-74A9-6EC04F0BFCC9}"/>
              </a:ext>
            </a:extLst>
          </p:cNvPr>
          <p:cNvSpPr txBox="1">
            <a:spLocks noGrp="1"/>
          </p:cNvSpPr>
          <p:nvPr/>
        </p:nvSpPr>
        <p:spPr>
          <a:xfrm>
            <a:off x="4411227" y="4208889"/>
            <a:ext cx="604371" cy="5258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400" b="1" i="0" u="none" strike="noStrike" cap="none">
                <a:solidFill>
                  <a:schemeClr val="bg2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ra SemiBold" pitchFamily="2" charset="0"/>
                <a:sym typeface="Bebas Neue"/>
              </a:rPr>
              <a:t>06</a:t>
            </a:r>
          </a:p>
        </p:txBody>
      </p:sp>
      <p:sp>
        <p:nvSpPr>
          <p:cNvPr id="109" name="Google Shape;94;p3">
            <a:extLst>
              <a:ext uri="{FF2B5EF4-FFF2-40B4-BE49-F238E27FC236}">
                <a16:creationId xmlns:a16="http://schemas.microsoft.com/office/drawing/2014/main" id="{9D4DA119-4B9C-1304-D3F0-D89FD015C614}"/>
              </a:ext>
            </a:extLst>
          </p:cNvPr>
          <p:cNvSpPr txBox="1">
            <a:spLocks noGrp="1"/>
          </p:cNvSpPr>
          <p:nvPr/>
        </p:nvSpPr>
        <p:spPr>
          <a:xfrm>
            <a:off x="4411226" y="5130756"/>
            <a:ext cx="604371" cy="5258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400" b="1" i="0" u="none" strike="noStrike" cap="none">
                <a:solidFill>
                  <a:schemeClr val="bg2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ra SemiBold" pitchFamily="2" charset="0"/>
                <a:sym typeface="Bebas Neue"/>
              </a:rPr>
              <a:t>08</a:t>
            </a:r>
          </a:p>
        </p:txBody>
      </p:sp>
      <p:sp>
        <p:nvSpPr>
          <p:cNvPr id="111" name="Google Shape;102;p3">
            <a:extLst>
              <a:ext uri="{FF2B5EF4-FFF2-40B4-BE49-F238E27FC236}">
                <a16:creationId xmlns:a16="http://schemas.microsoft.com/office/drawing/2014/main" id="{1A93279D-1515-2B96-C57D-703625D90580}"/>
              </a:ext>
            </a:extLst>
          </p:cNvPr>
          <p:cNvSpPr txBox="1">
            <a:spLocks noGrp="1"/>
          </p:cNvSpPr>
          <p:nvPr/>
        </p:nvSpPr>
        <p:spPr>
          <a:xfrm>
            <a:off x="5137128" y="4135974"/>
            <a:ext cx="3266071" cy="59158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000" b="1" i="0" u="none" strike="noStrike" cap="none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tabLst/>
              <a:defRPr/>
            </a:pPr>
            <a:r>
              <a:rPr lang="en-US" sz="2800" kern="0" dirty="0">
                <a:solidFill>
                  <a:schemeClr val="tx1"/>
                </a:solidFill>
                <a:latin typeface="Aptos" panose="020B0004020202020204" pitchFamily="34" charset="0"/>
              </a:rPr>
              <a:t>Business Plan</a:t>
            </a:r>
          </a:p>
        </p:txBody>
      </p:sp>
      <p:sp>
        <p:nvSpPr>
          <p:cNvPr id="112" name="Google Shape;102;p3">
            <a:extLst>
              <a:ext uri="{FF2B5EF4-FFF2-40B4-BE49-F238E27FC236}">
                <a16:creationId xmlns:a16="http://schemas.microsoft.com/office/drawing/2014/main" id="{C6735494-9C82-B885-8070-573B0C34ADF8}"/>
              </a:ext>
            </a:extLst>
          </p:cNvPr>
          <p:cNvSpPr txBox="1">
            <a:spLocks noGrp="1"/>
          </p:cNvSpPr>
          <p:nvPr/>
        </p:nvSpPr>
        <p:spPr>
          <a:xfrm>
            <a:off x="1214420" y="5962073"/>
            <a:ext cx="3266071" cy="52583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000" b="1" i="0" u="none" strike="noStrike" cap="none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tabLst/>
              <a:defRPr/>
            </a:pPr>
            <a:r>
              <a:rPr lang="en-US" sz="2800" kern="0" dirty="0">
                <a:solidFill>
                  <a:schemeClr val="tx1"/>
                </a:solidFill>
                <a:latin typeface="Aptos" panose="020B0004020202020204" pitchFamily="34" charset="0"/>
              </a:rPr>
              <a:t>Contact data</a:t>
            </a:r>
          </a:p>
        </p:txBody>
      </p:sp>
      <p:pic>
        <p:nvPicPr>
          <p:cNvPr id="3" name="Picture 2" descr="A white board with a graph and arrow&#10;&#10;AI-generated content may be incorrect.">
            <a:extLst>
              <a:ext uri="{FF2B5EF4-FFF2-40B4-BE49-F238E27FC236}">
                <a16:creationId xmlns:a16="http://schemas.microsoft.com/office/drawing/2014/main" id="{0433EA07-D00E-A71E-9678-5ABCFCB8F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3" b="31059"/>
          <a:stretch/>
        </p:blipFill>
        <p:spPr>
          <a:xfrm>
            <a:off x="8491732" y="2689268"/>
            <a:ext cx="3501622" cy="2066247"/>
          </a:xfrm>
          <a:prstGeom prst="rect">
            <a:avLst/>
          </a:prstGeom>
        </p:spPr>
      </p:pic>
      <p:pic>
        <p:nvPicPr>
          <p:cNvPr id="2" name="Picture 1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1189E282-1AB0-6D25-B9A4-759A5DDF8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648" y="-258401"/>
            <a:ext cx="1845352" cy="1845352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EDBEDEE7-BD04-7416-EFC7-57D3EEF88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56;p13">
            <a:extLst>
              <a:ext uri="{FF2B5EF4-FFF2-40B4-BE49-F238E27FC236}">
                <a16:creationId xmlns:a16="http://schemas.microsoft.com/office/drawing/2014/main" id="{5EE31EE8-D20A-107C-EB1F-77F74F20346F}"/>
              </a:ext>
            </a:extLst>
          </p:cNvPr>
          <p:cNvSpPr txBox="1"/>
          <p:nvPr/>
        </p:nvSpPr>
        <p:spPr>
          <a:xfrm rot="5400000">
            <a:off x="-3357962" y="3357961"/>
            <a:ext cx="6858000" cy="1420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5180A27-28F0-1C42-2436-DCEB7077813A}"/>
              </a:ext>
            </a:extLst>
          </p:cNvPr>
          <p:cNvGrpSpPr/>
          <p:nvPr/>
        </p:nvGrpSpPr>
        <p:grpSpPr>
          <a:xfrm rot="871495" flipV="1">
            <a:off x="10295306" y="-161540"/>
            <a:ext cx="2898236" cy="797232"/>
            <a:chOff x="6831900" y="4318971"/>
            <a:chExt cx="3227033" cy="887676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78AE6741-1A4D-48B2-9DA6-FFFB46824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1900" y="4318971"/>
              <a:ext cx="2724237" cy="815572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2D8A26BA-068B-4078-9431-E1B449805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C2180A6D-B1F7-118C-4DA6-40A764AD5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sp>
        <p:nvSpPr>
          <p:cNvPr id="13" name="Google Shape;132;p7">
            <a:extLst>
              <a:ext uri="{FF2B5EF4-FFF2-40B4-BE49-F238E27FC236}">
                <a16:creationId xmlns:a16="http://schemas.microsoft.com/office/drawing/2014/main" id="{8350FCF4-A0C6-9B54-032B-2F5148EC33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44200" y="127972"/>
            <a:ext cx="4710325" cy="705236"/>
          </a:xfr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lvl="0"/>
            <a:r>
              <a:rPr lang="en-US" dirty="0">
                <a:solidFill>
                  <a:srgbClr val="FF3300"/>
                </a:solidFill>
              </a:rPr>
              <a:t>Software</a:t>
            </a:r>
            <a:endParaRPr lang="en-US" noProof="0" dirty="0">
              <a:solidFill>
                <a:srgbClr val="FF33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535ABB-BA1B-A001-D079-AECD55959370}"/>
              </a:ext>
            </a:extLst>
          </p:cNvPr>
          <p:cNvSpPr txBox="1">
            <a:spLocks/>
          </p:cNvSpPr>
          <p:nvPr/>
        </p:nvSpPr>
        <p:spPr>
          <a:xfrm>
            <a:off x="312088" y="1664254"/>
            <a:ext cx="11879912" cy="19908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ptos" panose="020B0004020202020204" pitchFamily="34" charset="0"/>
              </a:rPr>
              <a:t>Firebase data table:</a:t>
            </a:r>
            <a:endParaRPr lang="en-US" sz="2400" dirty="0">
              <a:latin typeface="Aptos" panose="020B0004020202020204" pitchFamily="34" charset="0"/>
            </a:endParaRPr>
          </a:p>
          <a:p>
            <a:pPr marL="342900" marR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Here is the form that we used in formatting the data in the firebase.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endParaRPr lang="en-US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/>
            <a:r>
              <a:rPr lang="en-US" sz="24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endParaRPr lang="en-US" sz="2000" dirty="0">
              <a:effectLst/>
              <a:latin typeface="Aptos" panose="020B00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ptos" panose="020B00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16B5A5-5D7D-CD9A-95F9-3D6D08F52D26}"/>
              </a:ext>
            </a:extLst>
          </p:cNvPr>
          <p:cNvSpPr/>
          <p:nvPr/>
        </p:nvSpPr>
        <p:spPr>
          <a:xfrm>
            <a:off x="-1" y="969609"/>
            <a:ext cx="12192001" cy="7052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A740DE-3302-FB2F-1186-C7D80B8D3872}"/>
              </a:ext>
            </a:extLst>
          </p:cNvPr>
          <p:cNvSpPr txBox="1"/>
          <p:nvPr/>
        </p:nvSpPr>
        <p:spPr>
          <a:xfrm>
            <a:off x="646408" y="1060617"/>
            <a:ext cx="68942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ptos" panose="020B0004020202020204" pitchFamily="34" charset="0"/>
              </a:rPr>
              <a:t>GUI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547CFE4-C28A-BEB8-B5D8-3E07B2D1BF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66"/>
          <a:stretch/>
        </p:blipFill>
        <p:spPr>
          <a:xfrm>
            <a:off x="5770681" y="3162245"/>
            <a:ext cx="3084950" cy="2724150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8425207-8419-92FA-A116-88D30BD97D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033"/>
          <a:stretch/>
        </p:blipFill>
        <p:spPr>
          <a:xfrm>
            <a:off x="8855631" y="3147731"/>
            <a:ext cx="2942873" cy="2724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E9A790-E062-8AC7-2D50-2A1669353D4E}"/>
              </a:ext>
            </a:extLst>
          </p:cNvPr>
          <p:cNvSpPr txBox="1"/>
          <p:nvPr/>
        </p:nvSpPr>
        <p:spPr>
          <a:xfrm>
            <a:off x="5785721" y="5967550"/>
            <a:ext cx="6139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ptos" panose="020B0004020202020204" pitchFamily="34" charset="0"/>
              </a:rPr>
              <a:t>Figures 12</a:t>
            </a:r>
            <a:r>
              <a:rPr lang="ar-EG" sz="2000" dirty="0">
                <a:latin typeface="Aptos" panose="020B0004020202020204" pitchFamily="34" charset="0"/>
              </a:rPr>
              <a:t>: </a:t>
            </a:r>
            <a:r>
              <a:rPr lang="en-US" sz="2000" dirty="0">
                <a:latin typeface="Aptos" panose="020B0004020202020204" pitchFamily="34" charset="0"/>
              </a:rPr>
              <a:t>Show the Firebase structure used to retrieve and update this information.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15BA85-7BB5-82C6-779A-57DC110583DC}"/>
              </a:ext>
            </a:extLst>
          </p:cNvPr>
          <p:cNvGrpSpPr>
            <a:grpSpLocks noChangeAspect="1"/>
          </p:cNvGrpSpPr>
          <p:nvPr/>
        </p:nvGrpSpPr>
        <p:grpSpPr>
          <a:xfrm>
            <a:off x="5658685" y="2830285"/>
            <a:ext cx="6221227" cy="3095244"/>
            <a:chOff x="0" y="0"/>
            <a:chExt cx="6350000" cy="409575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7F0F2A5E-625C-DC1A-B8EB-5BB34335FBF4}"/>
                </a:ext>
              </a:extLst>
            </p:cNvPr>
            <p:cNvSpPr/>
            <p:nvPr/>
          </p:nvSpPr>
          <p:spPr>
            <a:xfrm>
              <a:off x="95250" y="110490"/>
              <a:ext cx="1186180" cy="311150"/>
            </a:xfrm>
            <a:custGeom>
              <a:avLst/>
              <a:gdLst/>
              <a:ahLst/>
              <a:cxnLst/>
              <a:rect l="l" t="t" r="r" b="b"/>
              <a:pathLst>
                <a:path w="1186180" h="311150">
                  <a:moveTo>
                    <a:pt x="537210" y="99060"/>
                  </a:moveTo>
                  <a:lnTo>
                    <a:pt x="648970" y="99060"/>
                  </a:lnTo>
                  <a:lnTo>
                    <a:pt x="648970" y="210820"/>
                  </a:lnTo>
                  <a:lnTo>
                    <a:pt x="537210" y="210820"/>
                  </a:lnTo>
                  <a:lnTo>
                    <a:pt x="537210" y="99060"/>
                  </a:lnTo>
                  <a:close/>
                  <a:moveTo>
                    <a:pt x="6350" y="0"/>
                  </a:moveTo>
                  <a:lnTo>
                    <a:pt x="312420" y="0"/>
                  </a:lnTo>
                  <a:lnTo>
                    <a:pt x="312420" y="311150"/>
                  </a:lnTo>
                  <a:lnTo>
                    <a:pt x="6350" y="311150"/>
                  </a:lnTo>
                  <a:lnTo>
                    <a:pt x="0" y="311150"/>
                  </a:lnTo>
                  <a:lnTo>
                    <a:pt x="0" y="0"/>
                  </a:lnTo>
                  <a:lnTo>
                    <a:pt x="6350" y="0"/>
                  </a:lnTo>
                  <a:close/>
                  <a:moveTo>
                    <a:pt x="120650" y="156210"/>
                  </a:moveTo>
                  <a:lnTo>
                    <a:pt x="43180" y="232410"/>
                  </a:lnTo>
                  <a:lnTo>
                    <a:pt x="78740" y="267970"/>
                  </a:lnTo>
                  <a:lnTo>
                    <a:pt x="156210" y="190500"/>
                  </a:lnTo>
                  <a:lnTo>
                    <a:pt x="233680" y="267970"/>
                  </a:lnTo>
                  <a:lnTo>
                    <a:pt x="269240" y="232410"/>
                  </a:lnTo>
                  <a:lnTo>
                    <a:pt x="191770" y="156210"/>
                  </a:lnTo>
                  <a:lnTo>
                    <a:pt x="269240" y="78740"/>
                  </a:lnTo>
                  <a:lnTo>
                    <a:pt x="233680" y="43180"/>
                  </a:lnTo>
                  <a:lnTo>
                    <a:pt x="156210" y="120650"/>
                  </a:lnTo>
                  <a:lnTo>
                    <a:pt x="78740" y="43180"/>
                  </a:lnTo>
                  <a:lnTo>
                    <a:pt x="43180" y="78740"/>
                  </a:lnTo>
                  <a:lnTo>
                    <a:pt x="120650" y="156210"/>
                  </a:lnTo>
                  <a:close/>
                  <a:moveTo>
                    <a:pt x="436880" y="0"/>
                  </a:moveTo>
                  <a:lnTo>
                    <a:pt x="748030" y="0"/>
                  </a:lnTo>
                  <a:lnTo>
                    <a:pt x="748030" y="311150"/>
                  </a:lnTo>
                  <a:lnTo>
                    <a:pt x="436880" y="311150"/>
                  </a:lnTo>
                  <a:lnTo>
                    <a:pt x="436880" y="0"/>
                  </a:lnTo>
                  <a:close/>
                  <a:moveTo>
                    <a:pt x="486410" y="261620"/>
                  </a:moveTo>
                  <a:lnTo>
                    <a:pt x="699770" y="261620"/>
                  </a:lnTo>
                  <a:lnTo>
                    <a:pt x="699770" y="48260"/>
                  </a:lnTo>
                  <a:lnTo>
                    <a:pt x="486410" y="48260"/>
                  </a:lnTo>
                  <a:lnTo>
                    <a:pt x="486410" y="261620"/>
                  </a:lnTo>
                  <a:close/>
                  <a:moveTo>
                    <a:pt x="1186180" y="0"/>
                  </a:moveTo>
                  <a:lnTo>
                    <a:pt x="1186180" y="311150"/>
                  </a:lnTo>
                  <a:lnTo>
                    <a:pt x="875030" y="311150"/>
                  </a:lnTo>
                  <a:lnTo>
                    <a:pt x="875030" y="0"/>
                  </a:lnTo>
                  <a:lnTo>
                    <a:pt x="1186180" y="0"/>
                  </a:lnTo>
                  <a:close/>
                  <a:moveTo>
                    <a:pt x="1135380" y="185420"/>
                  </a:moveTo>
                  <a:lnTo>
                    <a:pt x="924560" y="185420"/>
                  </a:lnTo>
                  <a:lnTo>
                    <a:pt x="924560" y="236220"/>
                  </a:lnTo>
                  <a:lnTo>
                    <a:pt x="1135380" y="236220"/>
                  </a:lnTo>
                  <a:lnTo>
                    <a:pt x="1135380" y="185420"/>
                  </a:ln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E7A813A6-8989-89AB-D777-A18295CFA3AA}"/>
                </a:ext>
              </a:extLst>
            </p:cNvPr>
            <p:cNvSpPr/>
            <p:nvPr/>
          </p:nvSpPr>
          <p:spPr>
            <a:xfrm>
              <a:off x="0" y="0"/>
              <a:ext cx="6350000" cy="4095750"/>
            </a:xfrm>
            <a:custGeom>
              <a:avLst/>
              <a:gdLst/>
              <a:ahLst/>
              <a:cxnLst/>
              <a:rect l="l" t="t" r="r" b="b"/>
              <a:pathLst>
                <a:path w="6350000" h="4095750">
                  <a:moveTo>
                    <a:pt x="0" y="0"/>
                  </a:moveTo>
                  <a:lnTo>
                    <a:pt x="0" y="521970"/>
                  </a:lnTo>
                  <a:lnTo>
                    <a:pt x="0" y="4095750"/>
                  </a:lnTo>
                  <a:lnTo>
                    <a:pt x="6350000" y="4095750"/>
                  </a:lnTo>
                  <a:lnTo>
                    <a:pt x="6350000" y="521970"/>
                  </a:lnTo>
                  <a:lnTo>
                    <a:pt x="6350000" y="0"/>
                  </a:lnTo>
                  <a:lnTo>
                    <a:pt x="0" y="0"/>
                  </a:lnTo>
                  <a:close/>
                  <a:moveTo>
                    <a:pt x="6248400" y="3994150"/>
                  </a:moveTo>
                  <a:lnTo>
                    <a:pt x="101600" y="3994150"/>
                  </a:lnTo>
                  <a:lnTo>
                    <a:pt x="101600" y="521970"/>
                  </a:lnTo>
                  <a:lnTo>
                    <a:pt x="6248400" y="521970"/>
                  </a:lnTo>
                  <a:lnTo>
                    <a:pt x="6248400" y="3994150"/>
                  </a:lnTo>
                  <a:close/>
                  <a:moveTo>
                    <a:pt x="1281430" y="110490"/>
                  </a:moveTo>
                  <a:lnTo>
                    <a:pt x="1281430" y="421640"/>
                  </a:lnTo>
                  <a:lnTo>
                    <a:pt x="970280" y="421640"/>
                  </a:lnTo>
                  <a:lnTo>
                    <a:pt x="970280" y="110490"/>
                  </a:lnTo>
                  <a:lnTo>
                    <a:pt x="1281430" y="110490"/>
                  </a:lnTo>
                  <a:close/>
                  <a:moveTo>
                    <a:pt x="844550" y="110490"/>
                  </a:moveTo>
                  <a:lnTo>
                    <a:pt x="844550" y="421640"/>
                  </a:lnTo>
                  <a:lnTo>
                    <a:pt x="532130" y="421640"/>
                  </a:lnTo>
                  <a:lnTo>
                    <a:pt x="532130" y="110490"/>
                  </a:lnTo>
                  <a:lnTo>
                    <a:pt x="844550" y="110490"/>
                  </a:lnTo>
                  <a:close/>
                  <a:moveTo>
                    <a:pt x="407670" y="110490"/>
                  </a:moveTo>
                  <a:lnTo>
                    <a:pt x="407670" y="421640"/>
                  </a:lnTo>
                  <a:lnTo>
                    <a:pt x="101600" y="421640"/>
                  </a:lnTo>
                  <a:lnTo>
                    <a:pt x="95250" y="421640"/>
                  </a:lnTo>
                  <a:lnTo>
                    <a:pt x="95250" y="110490"/>
                  </a:lnTo>
                  <a:lnTo>
                    <a:pt x="101600" y="110490"/>
                  </a:lnTo>
                  <a:lnTo>
                    <a:pt x="407670" y="110490"/>
                  </a:lnTo>
                  <a:close/>
                  <a:moveTo>
                    <a:pt x="364490" y="189230"/>
                  </a:moveTo>
                  <a:lnTo>
                    <a:pt x="287020" y="266700"/>
                  </a:lnTo>
                  <a:lnTo>
                    <a:pt x="364490" y="344170"/>
                  </a:lnTo>
                  <a:lnTo>
                    <a:pt x="328930" y="379730"/>
                  </a:lnTo>
                  <a:lnTo>
                    <a:pt x="251460" y="302260"/>
                  </a:lnTo>
                  <a:lnTo>
                    <a:pt x="173990" y="379730"/>
                  </a:lnTo>
                  <a:lnTo>
                    <a:pt x="138430" y="342900"/>
                  </a:lnTo>
                  <a:lnTo>
                    <a:pt x="215900" y="266700"/>
                  </a:lnTo>
                  <a:lnTo>
                    <a:pt x="138430" y="189230"/>
                  </a:lnTo>
                  <a:lnTo>
                    <a:pt x="173990" y="153670"/>
                  </a:lnTo>
                  <a:lnTo>
                    <a:pt x="251460" y="231140"/>
                  </a:lnTo>
                  <a:lnTo>
                    <a:pt x="328930" y="153670"/>
                  </a:lnTo>
                  <a:lnTo>
                    <a:pt x="364490" y="189230"/>
                  </a:lnTo>
                  <a:close/>
                  <a:moveTo>
                    <a:pt x="795020" y="158750"/>
                  </a:moveTo>
                  <a:lnTo>
                    <a:pt x="581660" y="158750"/>
                  </a:lnTo>
                  <a:lnTo>
                    <a:pt x="581660" y="372110"/>
                  </a:lnTo>
                  <a:lnTo>
                    <a:pt x="795020" y="372110"/>
                  </a:lnTo>
                  <a:lnTo>
                    <a:pt x="795020" y="158750"/>
                  </a:lnTo>
                  <a:close/>
                  <a:moveTo>
                    <a:pt x="744220" y="321310"/>
                  </a:moveTo>
                  <a:lnTo>
                    <a:pt x="632460" y="321310"/>
                  </a:lnTo>
                  <a:lnTo>
                    <a:pt x="632460" y="209550"/>
                  </a:lnTo>
                  <a:lnTo>
                    <a:pt x="744220" y="209550"/>
                  </a:lnTo>
                  <a:lnTo>
                    <a:pt x="744220" y="321310"/>
                  </a:lnTo>
                  <a:close/>
                  <a:moveTo>
                    <a:pt x="1019810" y="295910"/>
                  </a:moveTo>
                  <a:lnTo>
                    <a:pt x="1230630" y="295910"/>
                  </a:lnTo>
                  <a:lnTo>
                    <a:pt x="1230630" y="346710"/>
                  </a:lnTo>
                  <a:lnTo>
                    <a:pt x="1019810" y="346710"/>
                  </a:lnTo>
                  <a:lnTo>
                    <a:pt x="1019810" y="295910"/>
                  </a:ln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6590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6D79051D-5CCB-96D6-CC8B-A017AF641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map of egypt with a location pin&#10;&#10;AI-generated content may be incorrect.">
            <a:extLst>
              <a:ext uri="{FF2B5EF4-FFF2-40B4-BE49-F238E27FC236}">
                <a16:creationId xmlns:a16="http://schemas.microsoft.com/office/drawing/2014/main" id="{B0BFFCFD-035E-0C97-729E-A72FD7609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7" t="7894" r="19936" b="21859"/>
          <a:stretch/>
        </p:blipFill>
        <p:spPr>
          <a:xfrm>
            <a:off x="2777574" y="3027246"/>
            <a:ext cx="6951643" cy="3491004"/>
          </a:xfrm>
          <a:prstGeom prst="rect">
            <a:avLst/>
          </a:prstGeom>
        </p:spPr>
      </p:pic>
      <p:sp>
        <p:nvSpPr>
          <p:cNvPr id="135" name="Google Shape;56;p13">
            <a:extLst>
              <a:ext uri="{FF2B5EF4-FFF2-40B4-BE49-F238E27FC236}">
                <a16:creationId xmlns:a16="http://schemas.microsoft.com/office/drawing/2014/main" id="{63CBC2FF-CAC1-B762-D24A-5001C536C28E}"/>
              </a:ext>
            </a:extLst>
          </p:cNvPr>
          <p:cNvSpPr txBox="1"/>
          <p:nvPr/>
        </p:nvSpPr>
        <p:spPr>
          <a:xfrm rot="5400000">
            <a:off x="-3357962" y="3357961"/>
            <a:ext cx="6858000" cy="1420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8958229-48E3-042B-797E-AC538D59F97D}"/>
              </a:ext>
            </a:extLst>
          </p:cNvPr>
          <p:cNvGrpSpPr/>
          <p:nvPr/>
        </p:nvGrpSpPr>
        <p:grpSpPr>
          <a:xfrm rot="871495" flipV="1">
            <a:off x="10295306" y="-161540"/>
            <a:ext cx="2898236" cy="797232"/>
            <a:chOff x="6831900" y="4318971"/>
            <a:chExt cx="3227033" cy="887676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42CD11DF-FC64-B4F2-5E30-76A2C456C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6831900" y="4318971"/>
              <a:ext cx="2724237" cy="815572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2E228A38-AC59-B768-19FC-DC21AB991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B2C1779E-91E7-B098-DF54-2F7FB624C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sp>
        <p:nvSpPr>
          <p:cNvPr id="13" name="Google Shape;132;p7">
            <a:extLst>
              <a:ext uri="{FF2B5EF4-FFF2-40B4-BE49-F238E27FC236}">
                <a16:creationId xmlns:a16="http://schemas.microsoft.com/office/drawing/2014/main" id="{BCB2E8FA-32C9-158D-40D8-9ADF5D7F93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44200" y="127972"/>
            <a:ext cx="4710325" cy="705236"/>
          </a:xfr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lvl="0"/>
            <a:r>
              <a:rPr lang="en-US" dirty="0">
                <a:solidFill>
                  <a:srgbClr val="FF3300"/>
                </a:solidFill>
              </a:rPr>
              <a:t>Software</a:t>
            </a:r>
            <a:endParaRPr lang="en-US" noProof="0" dirty="0">
              <a:solidFill>
                <a:srgbClr val="FF33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E5EADF-8F07-E500-A357-C29704E4C290}"/>
              </a:ext>
            </a:extLst>
          </p:cNvPr>
          <p:cNvSpPr txBox="1">
            <a:spLocks/>
          </p:cNvSpPr>
          <p:nvPr/>
        </p:nvSpPr>
        <p:spPr>
          <a:xfrm>
            <a:off x="142077" y="1760963"/>
            <a:ext cx="118322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The </a:t>
            </a:r>
            <a:r>
              <a:rPr lang="en-US" sz="2400" dirty="0">
                <a:solidFill>
                  <a:schemeClr val="bg1"/>
                </a:solidFill>
                <a:latin typeface="Aptos" panose="020B0004020202020204" pitchFamily="34" charset="0"/>
              </a:rPr>
              <a:t>blue Location </a:t>
            </a:r>
            <a:r>
              <a:rPr lang="en-US" sz="2400" dirty="0">
                <a:latin typeface="Aptos" panose="020B0004020202020204" pitchFamily="34" charset="0"/>
              </a:rPr>
              <a:t>pin: have some wire remaining and temperature &lt; 40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The </a:t>
            </a:r>
            <a:r>
              <a:rPr lang="en-US" sz="2400" dirty="0">
                <a:solidFill>
                  <a:srgbClr val="FFC000"/>
                </a:solidFill>
                <a:latin typeface="Aptos" panose="020B0004020202020204" pitchFamily="34" charset="0"/>
              </a:rPr>
              <a:t>yellow location </a:t>
            </a:r>
            <a:r>
              <a:rPr lang="en-US" sz="2400" dirty="0">
                <a:latin typeface="Aptos" panose="020B0004020202020204" pitchFamily="34" charset="0"/>
              </a:rPr>
              <a:t>pin: indicating that this drum has temperature &gt;= 40C</a:t>
            </a:r>
            <a:endParaRPr lang="ar-EG" sz="2400" dirty="0">
              <a:latin typeface="Aptos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The </a:t>
            </a:r>
            <a:r>
              <a:rPr lang="en-US" sz="2400" dirty="0">
                <a:solidFill>
                  <a:srgbClr val="FF0000"/>
                </a:solidFill>
                <a:latin typeface="Aptos" panose="020B0004020202020204" pitchFamily="34" charset="0"/>
              </a:rPr>
              <a:t>red location </a:t>
            </a:r>
            <a:r>
              <a:rPr lang="en-US" sz="2400" dirty="0">
                <a:latin typeface="Aptos" panose="020B0004020202020204" pitchFamily="34" charset="0"/>
              </a:rPr>
              <a:t>pin: indicating that the remaining cable length is &lt;= 5m.</a:t>
            </a:r>
            <a:endParaRPr lang="ar-EG" sz="2400" dirty="0">
              <a:latin typeface="Aptos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ptos" panose="020B00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5D2519-368B-EF9C-52DB-BF059E773B44}"/>
              </a:ext>
            </a:extLst>
          </p:cNvPr>
          <p:cNvSpPr/>
          <p:nvPr/>
        </p:nvSpPr>
        <p:spPr>
          <a:xfrm>
            <a:off x="-1" y="969609"/>
            <a:ext cx="12192001" cy="7052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2EB27E-A1FA-F4C4-ED7A-90250B20FA25}"/>
              </a:ext>
            </a:extLst>
          </p:cNvPr>
          <p:cNvSpPr txBox="1"/>
          <p:nvPr/>
        </p:nvSpPr>
        <p:spPr>
          <a:xfrm>
            <a:off x="646408" y="1060617"/>
            <a:ext cx="68942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ptos" panose="020B0004020202020204" pitchFamily="34" charset="0"/>
              </a:rPr>
              <a:t>GUI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7A06B9C-2887-1432-B7C3-25C801F0B681}"/>
              </a:ext>
            </a:extLst>
          </p:cNvPr>
          <p:cNvGrpSpPr>
            <a:grpSpLocks noChangeAspect="1"/>
          </p:cNvGrpSpPr>
          <p:nvPr/>
        </p:nvGrpSpPr>
        <p:grpSpPr>
          <a:xfrm>
            <a:off x="2703795" y="2929569"/>
            <a:ext cx="7057506" cy="3620764"/>
            <a:chOff x="0" y="0"/>
            <a:chExt cx="6350000" cy="409575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7" name="Freeform 11">
              <a:extLst>
                <a:ext uri="{FF2B5EF4-FFF2-40B4-BE49-F238E27FC236}">
                  <a16:creationId xmlns:a16="http://schemas.microsoft.com/office/drawing/2014/main" id="{8AA4EB10-7D7D-A131-C1A1-627758586C45}"/>
                </a:ext>
              </a:extLst>
            </p:cNvPr>
            <p:cNvSpPr/>
            <p:nvPr/>
          </p:nvSpPr>
          <p:spPr>
            <a:xfrm>
              <a:off x="95250" y="110490"/>
              <a:ext cx="1186180" cy="311150"/>
            </a:xfrm>
            <a:custGeom>
              <a:avLst/>
              <a:gdLst/>
              <a:ahLst/>
              <a:cxnLst/>
              <a:rect l="l" t="t" r="r" b="b"/>
              <a:pathLst>
                <a:path w="1186180" h="311150">
                  <a:moveTo>
                    <a:pt x="537210" y="99060"/>
                  </a:moveTo>
                  <a:lnTo>
                    <a:pt x="648970" y="99060"/>
                  </a:lnTo>
                  <a:lnTo>
                    <a:pt x="648970" y="210820"/>
                  </a:lnTo>
                  <a:lnTo>
                    <a:pt x="537210" y="210820"/>
                  </a:lnTo>
                  <a:lnTo>
                    <a:pt x="537210" y="99060"/>
                  </a:lnTo>
                  <a:close/>
                  <a:moveTo>
                    <a:pt x="6350" y="0"/>
                  </a:moveTo>
                  <a:lnTo>
                    <a:pt x="312420" y="0"/>
                  </a:lnTo>
                  <a:lnTo>
                    <a:pt x="312420" y="311150"/>
                  </a:lnTo>
                  <a:lnTo>
                    <a:pt x="6350" y="311150"/>
                  </a:lnTo>
                  <a:lnTo>
                    <a:pt x="0" y="311150"/>
                  </a:lnTo>
                  <a:lnTo>
                    <a:pt x="0" y="0"/>
                  </a:lnTo>
                  <a:lnTo>
                    <a:pt x="6350" y="0"/>
                  </a:lnTo>
                  <a:close/>
                  <a:moveTo>
                    <a:pt x="120650" y="156210"/>
                  </a:moveTo>
                  <a:lnTo>
                    <a:pt x="43180" y="232410"/>
                  </a:lnTo>
                  <a:lnTo>
                    <a:pt x="78740" y="267970"/>
                  </a:lnTo>
                  <a:lnTo>
                    <a:pt x="156210" y="190500"/>
                  </a:lnTo>
                  <a:lnTo>
                    <a:pt x="233680" y="267970"/>
                  </a:lnTo>
                  <a:lnTo>
                    <a:pt x="269240" y="232410"/>
                  </a:lnTo>
                  <a:lnTo>
                    <a:pt x="191770" y="156210"/>
                  </a:lnTo>
                  <a:lnTo>
                    <a:pt x="269240" y="78740"/>
                  </a:lnTo>
                  <a:lnTo>
                    <a:pt x="233680" y="43180"/>
                  </a:lnTo>
                  <a:lnTo>
                    <a:pt x="156210" y="120650"/>
                  </a:lnTo>
                  <a:lnTo>
                    <a:pt x="78740" y="43180"/>
                  </a:lnTo>
                  <a:lnTo>
                    <a:pt x="43180" y="78740"/>
                  </a:lnTo>
                  <a:lnTo>
                    <a:pt x="120650" y="156210"/>
                  </a:lnTo>
                  <a:close/>
                  <a:moveTo>
                    <a:pt x="436880" y="0"/>
                  </a:moveTo>
                  <a:lnTo>
                    <a:pt x="748030" y="0"/>
                  </a:lnTo>
                  <a:lnTo>
                    <a:pt x="748030" y="311150"/>
                  </a:lnTo>
                  <a:lnTo>
                    <a:pt x="436880" y="311150"/>
                  </a:lnTo>
                  <a:lnTo>
                    <a:pt x="436880" y="0"/>
                  </a:lnTo>
                  <a:close/>
                  <a:moveTo>
                    <a:pt x="486410" y="261620"/>
                  </a:moveTo>
                  <a:lnTo>
                    <a:pt x="699770" y="261620"/>
                  </a:lnTo>
                  <a:lnTo>
                    <a:pt x="699770" y="48260"/>
                  </a:lnTo>
                  <a:lnTo>
                    <a:pt x="486410" y="48260"/>
                  </a:lnTo>
                  <a:lnTo>
                    <a:pt x="486410" y="261620"/>
                  </a:lnTo>
                  <a:close/>
                  <a:moveTo>
                    <a:pt x="1186180" y="0"/>
                  </a:moveTo>
                  <a:lnTo>
                    <a:pt x="1186180" y="311150"/>
                  </a:lnTo>
                  <a:lnTo>
                    <a:pt x="875030" y="311150"/>
                  </a:lnTo>
                  <a:lnTo>
                    <a:pt x="875030" y="0"/>
                  </a:lnTo>
                  <a:lnTo>
                    <a:pt x="1186180" y="0"/>
                  </a:lnTo>
                  <a:close/>
                  <a:moveTo>
                    <a:pt x="1135380" y="185420"/>
                  </a:moveTo>
                  <a:lnTo>
                    <a:pt x="924560" y="185420"/>
                  </a:lnTo>
                  <a:lnTo>
                    <a:pt x="924560" y="236220"/>
                  </a:lnTo>
                  <a:lnTo>
                    <a:pt x="1135380" y="236220"/>
                  </a:lnTo>
                  <a:lnTo>
                    <a:pt x="1135380" y="185420"/>
                  </a:ln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8AD03396-2C76-E246-9015-DE1CEF4E8753}"/>
                </a:ext>
              </a:extLst>
            </p:cNvPr>
            <p:cNvSpPr/>
            <p:nvPr/>
          </p:nvSpPr>
          <p:spPr>
            <a:xfrm>
              <a:off x="0" y="0"/>
              <a:ext cx="6350000" cy="4095750"/>
            </a:xfrm>
            <a:custGeom>
              <a:avLst/>
              <a:gdLst/>
              <a:ahLst/>
              <a:cxnLst/>
              <a:rect l="l" t="t" r="r" b="b"/>
              <a:pathLst>
                <a:path w="6350000" h="4095750">
                  <a:moveTo>
                    <a:pt x="0" y="0"/>
                  </a:moveTo>
                  <a:lnTo>
                    <a:pt x="0" y="521970"/>
                  </a:lnTo>
                  <a:lnTo>
                    <a:pt x="0" y="4095750"/>
                  </a:lnTo>
                  <a:lnTo>
                    <a:pt x="6350000" y="4095750"/>
                  </a:lnTo>
                  <a:lnTo>
                    <a:pt x="6350000" y="521970"/>
                  </a:lnTo>
                  <a:lnTo>
                    <a:pt x="6350000" y="0"/>
                  </a:lnTo>
                  <a:lnTo>
                    <a:pt x="0" y="0"/>
                  </a:lnTo>
                  <a:close/>
                  <a:moveTo>
                    <a:pt x="6248400" y="3994150"/>
                  </a:moveTo>
                  <a:lnTo>
                    <a:pt x="101600" y="3994150"/>
                  </a:lnTo>
                  <a:lnTo>
                    <a:pt x="101600" y="521970"/>
                  </a:lnTo>
                  <a:lnTo>
                    <a:pt x="6248400" y="521970"/>
                  </a:lnTo>
                  <a:lnTo>
                    <a:pt x="6248400" y="3994150"/>
                  </a:lnTo>
                  <a:close/>
                  <a:moveTo>
                    <a:pt x="1281430" y="110490"/>
                  </a:moveTo>
                  <a:lnTo>
                    <a:pt x="1281430" y="421640"/>
                  </a:lnTo>
                  <a:lnTo>
                    <a:pt x="970280" y="421640"/>
                  </a:lnTo>
                  <a:lnTo>
                    <a:pt x="970280" y="110490"/>
                  </a:lnTo>
                  <a:lnTo>
                    <a:pt x="1281430" y="110490"/>
                  </a:lnTo>
                  <a:close/>
                  <a:moveTo>
                    <a:pt x="844550" y="110490"/>
                  </a:moveTo>
                  <a:lnTo>
                    <a:pt x="844550" y="421640"/>
                  </a:lnTo>
                  <a:lnTo>
                    <a:pt x="532130" y="421640"/>
                  </a:lnTo>
                  <a:lnTo>
                    <a:pt x="532130" y="110490"/>
                  </a:lnTo>
                  <a:lnTo>
                    <a:pt x="844550" y="110490"/>
                  </a:lnTo>
                  <a:close/>
                  <a:moveTo>
                    <a:pt x="407670" y="110490"/>
                  </a:moveTo>
                  <a:lnTo>
                    <a:pt x="407670" y="421640"/>
                  </a:lnTo>
                  <a:lnTo>
                    <a:pt x="101600" y="421640"/>
                  </a:lnTo>
                  <a:lnTo>
                    <a:pt x="95250" y="421640"/>
                  </a:lnTo>
                  <a:lnTo>
                    <a:pt x="95250" y="110490"/>
                  </a:lnTo>
                  <a:lnTo>
                    <a:pt x="101600" y="110490"/>
                  </a:lnTo>
                  <a:lnTo>
                    <a:pt x="407670" y="110490"/>
                  </a:lnTo>
                  <a:close/>
                  <a:moveTo>
                    <a:pt x="364490" y="189230"/>
                  </a:moveTo>
                  <a:lnTo>
                    <a:pt x="287020" y="266700"/>
                  </a:lnTo>
                  <a:lnTo>
                    <a:pt x="364490" y="344170"/>
                  </a:lnTo>
                  <a:lnTo>
                    <a:pt x="328930" y="379730"/>
                  </a:lnTo>
                  <a:lnTo>
                    <a:pt x="251460" y="302260"/>
                  </a:lnTo>
                  <a:lnTo>
                    <a:pt x="173990" y="379730"/>
                  </a:lnTo>
                  <a:lnTo>
                    <a:pt x="138430" y="342900"/>
                  </a:lnTo>
                  <a:lnTo>
                    <a:pt x="215900" y="266700"/>
                  </a:lnTo>
                  <a:lnTo>
                    <a:pt x="138430" y="189230"/>
                  </a:lnTo>
                  <a:lnTo>
                    <a:pt x="173990" y="153670"/>
                  </a:lnTo>
                  <a:lnTo>
                    <a:pt x="251460" y="231140"/>
                  </a:lnTo>
                  <a:lnTo>
                    <a:pt x="328930" y="153670"/>
                  </a:lnTo>
                  <a:lnTo>
                    <a:pt x="364490" y="189230"/>
                  </a:lnTo>
                  <a:close/>
                  <a:moveTo>
                    <a:pt x="795020" y="158750"/>
                  </a:moveTo>
                  <a:lnTo>
                    <a:pt x="581660" y="158750"/>
                  </a:lnTo>
                  <a:lnTo>
                    <a:pt x="581660" y="372110"/>
                  </a:lnTo>
                  <a:lnTo>
                    <a:pt x="795020" y="372110"/>
                  </a:lnTo>
                  <a:lnTo>
                    <a:pt x="795020" y="158750"/>
                  </a:lnTo>
                  <a:close/>
                  <a:moveTo>
                    <a:pt x="744220" y="321310"/>
                  </a:moveTo>
                  <a:lnTo>
                    <a:pt x="632460" y="321310"/>
                  </a:lnTo>
                  <a:lnTo>
                    <a:pt x="632460" y="209550"/>
                  </a:lnTo>
                  <a:lnTo>
                    <a:pt x="744220" y="209550"/>
                  </a:lnTo>
                  <a:lnTo>
                    <a:pt x="744220" y="321310"/>
                  </a:lnTo>
                  <a:close/>
                  <a:moveTo>
                    <a:pt x="1019810" y="295910"/>
                  </a:moveTo>
                  <a:lnTo>
                    <a:pt x="1230630" y="295910"/>
                  </a:lnTo>
                  <a:lnTo>
                    <a:pt x="1230630" y="346710"/>
                  </a:lnTo>
                  <a:lnTo>
                    <a:pt x="1019810" y="346710"/>
                  </a:lnTo>
                  <a:lnTo>
                    <a:pt x="1019810" y="295910"/>
                  </a:ln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3D6365-3E7C-5CCD-D0E1-B9203231BB8C}"/>
              </a:ext>
            </a:extLst>
          </p:cNvPr>
          <p:cNvSpPr txBox="1"/>
          <p:nvPr/>
        </p:nvSpPr>
        <p:spPr>
          <a:xfrm>
            <a:off x="5728906" y="6518249"/>
            <a:ext cx="5020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Figure 13</a:t>
            </a:r>
          </a:p>
        </p:txBody>
      </p:sp>
    </p:spTree>
    <p:extLst>
      <p:ext uri="{BB962C8B-B14F-4D97-AF65-F5344CB8AC3E}">
        <p14:creationId xmlns:p14="http://schemas.microsoft.com/office/powerpoint/2010/main" val="325549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2363A26E-F68E-5F22-FB21-50240C39E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56;p13">
            <a:extLst>
              <a:ext uri="{FF2B5EF4-FFF2-40B4-BE49-F238E27FC236}">
                <a16:creationId xmlns:a16="http://schemas.microsoft.com/office/drawing/2014/main" id="{D0ACA125-1B8A-8DF4-1E52-766A5D75AC87}"/>
              </a:ext>
            </a:extLst>
          </p:cNvPr>
          <p:cNvSpPr txBox="1"/>
          <p:nvPr/>
        </p:nvSpPr>
        <p:spPr>
          <a:xfrm rot="5400000">
            <a:off x="-3357962" y="3357961"/>
            <a:ext cx="6858000" cy="1420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31AC892-967C-2C57-8BA7-775259CEFDF8}"/>
              </a:ext>
            </a:extLst>
          </p:cNvPr>
          <p:cNvGrpSpPr/>
          <p:nvPr/>
        </p:nvGrpSpPr>
        <p:grpSpPr>
          <a:xfrm rot="871495" flipV="1">
            <a:off x="10295306" y="-161540"/>
            <a:ext cx="2898236" cy="797232"/>
            <a:chOff x="6831900" y="4318971"/>
            <a:chExt cx="3227033" cy="887676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D12AE05F-9B09-5E2D-152E-96BF621A0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1900" y="4318971"/>
              <a:ext cx="2724237" cy="815572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6F996C3-A709-0A41-C6BF-CBC1B16F0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5EEAEFDB-61AF-B343-7854-7D2DBE4EC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sp>
        <p:nvSpPr>
          <p:cNvPr id="13" name="Google Shape;132;p7">
            <a:extLst>
              <a:ext uri="{FF2B5EF4-FFF2-40B4-BE49-F238E27FC236}">
                <a16:creationId xmlns:a16="http://schemas.microsoft.com/office/drawing/2014/main" id="{50D46D7E-223F-B079-07E6-16F3102E4A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44200" y="127972"/>
            <a:ext cx="4710325" cy="705236"/>
          </a:xfr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lvl="0"/>
            <a:r>
              <a:rPr lang="en-US" dirty="0">
                <a:solidFill>
                  <a:srgbClr val="FF3300"/>
                </a:solidFill>
              </a:rPr>
              <a:t>Software</a:t>
            </a:r>
            <a:endParaRPr lang="en-US" noProof="0" dirty="0">
              <a:solidFill>
                <a:srgbClr val="FF33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024A95-C2CB-A364-0444-590F2B25D483}"/>
              </a:ext>
            </a:extLst>
          </p:cNvPr>
          <p:cNvSpPr txBox="1">
            <a:spLocks/>
          </p:cNvSpPr>
          <p:nvPr/>
        </p:nvSpPr>
        <p:spPr>
          <a:xfrm>
            <a:off x="312088" y="1664254"/>
            <a:ext cx="63354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ptos" panose="020B0004020202020204" pitchFamily="34" charset="0"/>
              </a:rPr>
              <a:t>Cable Consumption Graph:</a:t>
            </a:r>
            <a:endParaRPr lang="en-US" sz="2400" dirty="0">
              <a:latin typeface="Aptos" panose="020B0004020202020204" pitchFamily="34" charset="0"/>
            </a:endParaRPr>
          </a:p>
          <a:p>
            <a:pPr marL="342900" marR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line graph visualizes remaining cable length (Y-axis)</a:t>
            </a:r>
          </a:p>
          <a:p>
            <a:pPr marR="0"/>
            <a:r>
              <a:rPr lang="en-US" sz="2400" dirty="0"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versus time (X-axis). The X-axis includes </a:t>
            </a:r>
          </a:p>
          <a:p>
            <a:pPr marR="0"/>
            <a:r>
              <a:rPr lang="en-US" sz="2400" dirty="0"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full timestamps; data is recorded and </a:t>
            </a:r>
          </a:p>
          <a:p>
            <a:pPr marR="0"/>
            <a:r>
              <a:rPr lang="en-US" sz="2400" dirty="0"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updated per second for accurate </a:t>
            </a:r>
          </a:p>
          <a:p>
            <a:pPr marR="0"/>
            <a:r>
              <a:rPr lang="en-US" sz="2400" dirty="0"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Real life monitoring.</a:t>
            </a:r>
            <a:endParaRPr lang="en-US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/>
            <a:r>
              <a:rPr lang="en-US" sz="24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endParaRPr lang="en-US" sz="2000" dirty="0">
              <a:effectLst/>
              <a:latin typeface="Aptos" panose="020B00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ptos" panose="020B00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D0F211-9C6D-46FC-36AC-03F206A890E9}"/>
              </a:ext>
            </a:extLst>
          </p:cNvPr>
          <p:cNvSpPr/>
          <p:nvPr/>
        </p:nvSpPr>
        <p:spPr>
          <a:xfrm>
            <a:off x="-1" y="969609"/>
            <a:ext cx="12192001" cy="7052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C79E1F-9114-110D-3D2F-CA8E323E240C}"/>
              </a:ext>
            </a:extLst>
          </p:cNvPr>
          <p:cNvSpPr txBox="1"/>
          <p:nvPr/>
        </p:nvSpPr>
        <p:spPr>
          <a:xfrm>
            <a:off x="646408" y="1060617"/>
            <a:ext cx="68942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ptos" panose="020B0004020202020204" pitchFamily="34" charset="0"/>
              </a:rPr>
              <a:t>GUI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93404EC-EFD6-D450-6D06-3F7F7E51CF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4" t="14" r="18495" b="3399"/>
          <a:stretch/>
        </p:blipFill>
        <p:spPr>
          <a:xfrm>
            <a:off x="7171846" y="2126190"/>
            <a:ext cx="4717143" cy="35878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74C496-3973-BD73-0AB6-99C3CC4624CD}"/>
              </a:ext>
            </a:extLst>
          </p:cNvPr>
          <p:cNvSpPr txBox="1"/>
          <p:nvPr/>
        </p:nvSpPr>
        <p:spPr>
          <a:xfrm>
            <a:off x="7171846" y="5757591"/>
            <a:ext cx="50201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ptos" panose="020B0004020202020204" pitchFamily="34" charset="0"/>
              </a:rPr>
              <a:t>Figure 14 : Demonstrates how the GUI displays this data in real time when clicking on a location pin.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FEA942-849B-1CD9-8050-AB56D1162F53}"/>
              </a:ext>
            </a:extLst>
          </p:cNvPr>
          <p:cNvGrpSpPr>
            <a:grpSpLocks noChangeAspect="1"/>
          </p:cNvGrpSpPr>
          <p:nvPr/>
        </p:nvGrpSpPr>
        <p:grpSpPr>
          <a:xfrm>
            <a:off x="7171846" y="1998079"/>
            <a:ext cx="4717143" cy="3759512"/>
            <a:chOff x="0" y="0"/>
            <a:chExt cx="6350000" cy="409575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67D4371A-5E82-2D61-975F-9615992397EA}"/>
                </a:ext>
              </a:extLst>
            </p:cNvPr>
            <p:cNvSpPr/>
            <p:nvPr/>
          </p:nvSpPr>
          <p:spPr>
            <a:xfrm>
              <a:off x="95250" y="110490"/>
              <a:ext cx="1186180" cy="311150"/>
            </a:xfrm>
            <a:custGeom>
              <a:avLst/>
              <a:gdLst/>
              <a:ahLst/>
              <a:cxnLst/>
              <a:rect l="l" t="t" r="r" b="b"/>
              <a:pathLst>
                <a:path w="1186180" h="311150">
                  <a:moveTo>
                    <a:pt x="537210" y="99060"/>
                  </a:moveTo>
                  <a:lnTo>
                    <a:pt x="648970" y="99060"/>
                  </a:lnTo>
                  <a:lnTo>
                    <a:pt x="648970" y="210820"/>
                  </a:lnTo>
                  <a:lnTo>
                    <a:pt x="537210" y="210820"/>
                  </a:lnTo>
                  <a:lnTo>
                    <a:pt x="537210" y="99060"/>
                  </a:lnTo>
                  <a:close/>
                  <a:moveTo>
                    <a:pt x="6350" y="0"/>
                  </a:moveTo>
                  <a:lnTo>
                    <a:pt x="312420" y="0"/>
                  </a:lnTo>
                  <a:lnTo>
                    <a:pt x="312420" y="311150"/>
                  </a:lnTo>
                  <a:lnTo>
                    <a:pt x="6350" y="311150"/>
                  </a:lnTo>
                  <a:lnTo>
                    <a:pt x="0" y="311150"/>
                  </a:lnTo>
                  <a:lnTo>
                    <a:pt x="0" y="0"/>
                  </a:lnTo>
                  <a:lnTo>
                    <a:pt x="6350" y="0"/>
                  </a:lnTo>
                  <a:close/>
                  <a:moveTo>
                    <a:pt x="120650" y="156210"/>
                  </a:moveTo>
                  <a:lnTo>
                    <a:pt x="43180" y="232410"/>
                  </a:lnTo>
                  <a:lnTo>
                    <a:pt x="78740" y="267970"/>
                  </a:lnTo>
                  <a:lnTo>
                    <a:pt x="156210" y="190500"/>
                  </a:lnTo>
                  <a:lnTo>
                    <a:pt x="233680" y="267970"/>
                  </a:lnTo>
                  <a:lnTo>
                    <a:pt x="269240" y="232410"/>
                  </a:lnTo>
                  <a:lnTo>
                    <a:pt x="191770" y="156210"/>
                  </a:lnTo>
                  <a:lnTo>
                    <a:pt x="269240" y="78740"/>
                  </a:lnTo>
                  <a:lnTo>
                    <a:pt x="233680" y="43180"/>
                  </a:lnTo>
                  <a:lnTo>
                    <a:pt x="156210" y="120650"/>
                  </a:lnTo>
                  <a:lnTo>
                    <a:pt x="78740" y="43180"/>
                  </a:lnTo>
                  <a:lnTo>
                    <a:pt x="43180" y="78740"/>
                  </a:lnTo>
                  <a:lnTo>
                    <a:pt x="120650" y="156210"/>
                  </a:lnTo>
                  <a:close/>
                  <a:moveTo>
                    <a:pt x="436880" y="0"/>
                  </a:moveTo>
                  <a:lnTo>
                    <a:pt x="748030" y="0"/>
                  </a:lnTo>
                  <a:lnTo>
                    <a:pt x="748030" y="311150"/>
                  </a:lnTo>
                  <a:lnTo>
                    <a:pt x="436880" y="311150"/>
                  </a:lnTo>
                  <a:lnTo>
                    <a:pt x="436880" y="0"/>
                  </a:lnTo>
                  <a:close/>
                  <a:moveTo>
                    <a:pt x="486410" y="261620"/>
                  </a:moveTo>
                  <a:lnTo>
                    <a:pt x="699770" y="261620"/>
                  </a:lnTo>
                  <a:lnTo>
                    <a:pt x="699770" y="48260"/>
                  </a:lnTo>
                  <a:lnTo>
                    <a:pt x="486410" y="48260"/>
                  </a:lnTo>
                  <a:lnTo>
                    <a:pt x="486410" y="261620"/>
                  </a:lnTo>
                  <a:close/>
                  <a:moveTo>
                    <a:pt x="1186180" y="0"/>
                  </a:moveTo>
                  <a:lnTo>
                    <a:pt x="1186180" y="311150"/>
                  </a:lnTo>
                  <a:lnTo>
                    <a:pt x="875030" y="311150"/>
                  </a:lnTo>
                  <a:lnTo>
                    <a:pt x="875030" y="0"/>
                  </a:lnTo>
                  <a:lnTo>
                    <a:pt x="1186180" y="0"/>
                  </a:lnTo>
                  <a:close/>
                  <a:moveTo>
                    <a:pt x="1135380" y="185420"/>
                  </a:moveTo>
                  <a:lnTo>
                    <a:pt x="924560" y="185420"/>
                  </a:lnTo>
                  <a:lnTo>
                    <a:pt x="924560" y="236220"/>
                  </a:lnTo>
                  <a:lnTo>
                    <a:pt x="1135380" y="236220"/>
                  </a:lnTo>
                  <a:lnTo>
                    <a:pt x="1135380" y="185420"/>
                  </a:ln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1BE63850-8424-8C18-BB81-FBD55C8A9CBF}"/>
                </a:ext>
              </a:extLst>
            </p:cNvPr>
            <p:cNvSpPr/>
            <p:nvPr/>
          </p:nvSpPr>
          <p:spPr>
            <a:xfrm>
              <a:off x="0" y="0"/>
              <a:ext cx="6350000" cy="4095750"/>
            </a:xfrm>
            <a:custGeom>
              <a:avLst/>
              <a:gdLst/>
              <a:ahLst/>
              <a:cxnLst/>
              <a:rect l="l" t="t" r="r" b="b"/>
              <a:pathLst>
                <a:path w="6350000" h="4095750">
                  <a:moveTo>
                    <a:pt x="0" y="0"/>
                  </a:moveTo>
                  <a:lnTo>
                    <a:pt x="0" y="521970"/>
                  </a:lnTo>
                  <a:lnTo>
                    <a:pt x="0" y="4095750"/>
                  </a:lnTo>
                  <a:lnTo>
                    <a:pt x="6350000" y="4095750"/>
                  </a:lnTo>
                  <a:lnTo>
                    <a:pt x="6350000" y="521970"/>
                  </a:lnTo>
                  <a:lnTo>
                    <a:pt x="6350000" y="0"/>
                  </a:lnTo>
                  <a:lnTo>
                    <a:pt x="0" y="0"/>
                  </a:lnTo>
                  <a:close/>
                  <a:moveTo>
                    <a:pt x="6248400" y="3994150"/>
                  </a:moveTo>
                  <a:lnTo>
                    <a:pt x="101600" y="3994150"/>
                  </a:lnTo>
                  <a:lnTo>
                    <a:pt x="101600" y="521970"/>
                  </a:lnTo>
                  <a:lnTo>
                    <a:pt x="6248400" y="521970"/>
                  </a:lnTo>
                  <a:lnTo>
                    <a:pt x="6248400" y="3994150"/>
                  </a:lnTo>
                  <a:close/>
                  <a:moveTo>
                    <a:pt x="1281430" y="110490"/>
                  </a:moveTo>
                  <a:lnTo>
                    <a:pt x="1281430" y="421640"/>
                  </a:lnTo>
                  <a:lnTo>
                    <a:pt x="970280" y="421640"/>
                  </a:lnTo>
                  <a:lnTo>
                    <a:pt x="970280" y="110490"/>
                  </a:lnTo>
                  <a:lnTo>
                    <a:pt x="1281430" y="110490"/>
                  </a:lnTo>
                  <a:close/>
                  <a:moveTo>
                    <a:pt x="844550" y="110490"/>
                  </a:moveTo>
                  <a:lnTo>
                    <a:pt x="844550" y="421640"/>
                  </a:lnTo>
                  <a:lnTo>
                    <a:pt x="532130" y="421640"/>
                  </a:lnTo>
                  <a:lnTo>
                    <a:pt x="532130" y="110490"/>
                  </a:lnTo>
                  <a:lnTo>
                    <a:pt x="844550" y="110490"/>
                  </a:lnTo>
                  <a:close/>
                  <a:moveTo>
                    <a:pt x="407670" y="110490"/>
                  </a:moveTo>
                  <a:lnTo>
                    <a:pt x="407670" y="421640"/>
                  </a:lnTo>
                  <a:lnTo>
                    <a:pt x="101600" y="421640"/>
                  </a:lnTo>
                  <a:lnTo>
                    <a:pt x="95250" y="421640"/>
                  </a:lnTo>
                  <a:lnTo>
                    <a:pt x="95250" y="110490"/>
                  </a:lnTo>
                  <a:lnTo>
                    <a:pt x="101600" y="110490"/>
                  </a:lnTo>
                  <a:lnTo>
                    <a:pt x="407670" y="110490"/>
                  </a:lnTo>
                  <a:close/>
                  <a:moveTo>
                    <a:pt x="364490" y="189230"/>
                  </a:moveTo>
                  <a:lnTo>
                    <a:pt x="287020" y="266700"/>
                  </a:lnTo>
                  <a:lnTo>
                    <a:pt x="364490" y="344170"/>
                  </a:lnTo>
                  <a:lnTo>
                    <a:pt x="328930" y="379730"/>
                  </a:lnTo>
                  <a:lnTo>
                    <a:pt x="251460" y="302260"/>
                  </a:lnTo>
                  <a:lnTo>
                    <a:pt x="173990" y="379730"/>
                  </a:lnTo>
                  <a:lnTo>
                    <a:pt x="138430" y="342900"/>
                  </a:lnTo>
                  <a:lnTo>
                    <a:pt x="215900" y="266700"/>
                  </a:lnTo>
                  <a:lnTo>
                    <a:pt x="138430" y="189230"/>
                  </a:lnTo>
                  <a:lnTo>
                    <a:pt x="173990" y="153670"/>
                  </a:lnTo>
                  <a:lnTo>
                    <a:pt x="251460" y="231140"/>
                  </a:lnTo>
                  <a:lnTo>
                    <a:pt x="328930" y="153670"/>
                  </a:lnTo>
                  <a:lnTo>
                    <a:pt x="364490" y="189230"/>
                  </a:lnTo>
                  <a:close/>
                  <a:moveTo>
                    <a:pt x="795020" y="158750"/>
                  </a:moveTo>
                  <a:lnTo>
                    <a:pt x="581660" y="158750"/>
                  </a:lnTo>
                  <a:lnTo>
                    <a:pt x="581660" y="372110"/>
                  </a:lnTo>
                  <a:lnTo>
                    <a:pt x="795020" y="372110"/>
                  </a:lnTo>
                  <a:lnTo>
                    <a:pt x="795020" y="158750"/>
                  </a:lnTo>
                  <a:close/>
                  <a:moveTo>
                    <a:pt x="744220" y="321310"/>
                  </a:moveTo>
                  <a:lnTo>
                    <a:pt x="632460" y="321310"/>
                  </a:lnTo>
                  <a:lnTo>
                    <a:pt x="632460" y="209550"/>
                  </a:lnTo>
                  <a:lnTo>
                    <a:pt x="744220" y="209550"/>
                  </a:lnTo>
                  <a:lnTo>
                    <a:pt x="744220" y="321310"/>
                  </a:lnTo>
                  <a:close/>
                  <a:moveTo>
                    <a:pt x="1019810" y="295910"/>
                  </a:moveTo>
                  <a:lnTo>
                    <a:pt x="1230630" y="295910"/>
                  </a:lnTo>
                  <a:lnTo>
                    <a:pt x="1230630" y="346710"/>
                  </a:lnTo>
                  <a:lnTo>
                    <a:pt x="1019810" y="346710"/>
                  </a:lnTo>
                  <a:lnTo>
                    <a:pt x="1019810" y="295910"/>
                  </a:ln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804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095A59EA-37A9-A9B7-1C1D-DA3DE0F68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6263E7-04E3-D479-3C92-5A51874E4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58"/>
          <a:stretch/>
        </p:blipFill>
        <p:spPr>
          <a:xfrm>
            <a:off x="973983" y="3301434"/>
            <a:ext cx="3945773" cy="3074337"/>
          </a:xfrm>
          <a:prstGeom prst="rect">
            <a:avLst/>
          </a:prstGeom>
        </p:spPr>
      </p:pic>
      <p:sp>
        <p:nvSpPr>
          <p:cNvPr id="135" name="Google Shape;56;p13">
            <a:extLst>
              <a:ext uri="{FF2B5EF4-FFF2-40B4-BE49-F238E27FC236}">
                <a16:creationId xmlns:a16="http://schemas.microsoft.com/office/drawing/2014/main" id="{9ECCE678-C258-7E61-9A39-3F91DC742B91}"/>
              </a:ext>
            </a:extLst>
          </p:cNvPr>
          <p:cNvSpPr txBox="1"/>
          <p:nvPr/>
        </p:nvSpPr>
        <p:spPr>
          <a:xfrm rot="5400000">
            <a:off x="-3357962" y="3357961"/>
            <a:ext cx="6858000" cy="1420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AE01C00-2C0D-3668-9EDA-311F983DFA19}"/>
              </a:ext>
            </a:extLst>
          </p:cNvPr>
          <p:cNvGrpSpPr/>
          <p:nvPr/>
        </p:nvGrpSpPr>
        <p:grpSpPr>
          <a:xfrm rot="871495" flipV="1">
            <a:off x="10295306" y="-161540"/>
            <a:ext cx="2898236" cy="797232"/>
            <a:chOff x="6831900" y="4318971"/>
            <a:chExt cx="3227033" cy="887676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E313F14D-164D-332E-5155-F99CB9727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6831900" y="4318971"/>
              <a:ext cx="2724237" cy="815572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1B17539F-CE11-99E5-CA9C-85D8A6D35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59CBD5C0-E0BE-1C4A-1FDA-3A2CC2C9A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sp>
        <p:nvSpPr>
          <p:cNvPr id="13" name="Google Shape;132;p7">
            <a:extLst>
              <a:ext uri="{FF2B5EF4-FFF2-40B4-BE49-F238E27FC236}">
                <a16:creationId xmlns:a16="http://schemas.microsoft.com/office/drawing/2014/main" id="{48E86847-1977-75BB-DB07-165516643F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44200" y="127972"/>
            <a:ext cx="4710325" cy="705236"/>
          </a:xfr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lvl="0"/>
            <a:r>
              <a:rPr lang="en-US" dirty="0">
                <a:solidFill>
                  <a:srgbClr val="FF3300"/>
                </a:solidFill>
              </a:rPr>
              <a:t>Software</a:t>
            </a:r>
            <a:endParaRPr lang="en-US" noProof="0" dirty="0">
              <a:solidFill>
                <a:srgbClr val="FF33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053618-A386-5CD5-7B72-1A1B77BA0919}"/>
              </a:ext>
            </a:extLst>
          </p:cNvPr>
          <p:cNvSpPr txBox="1">
            <a:spLocks/>
          </p:cNvSpPr>
          <p:nvPr/>
        </p:nvSpPr>
        <p:spPr>
          <a:xfrm>
            <a:off x="312088" y="1664254"/>
            <a:ext cx="118799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ptos" panose="020B0004020202020204" pitchFamily="34" charset="0"/>
              </a:rPr>
              <a:t>Drum Consumption States:</a:t>
            </a:r>
            <a:endParaRPr lang="en-US" sz="2400" dirty="0">
              <a:latin typeface="Aptos" panose="020B0004020202020204" pitchFamily="34" charset="0"/>
            </a:endParaRPr>
          </a:p>
          <a:p>
            <a:pPr marL="342900" marR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Figure 15: Indicates the drum has been fully consumed—a message appears to notify the user.</a:t>
            </a:r>
          </a:p>
          <a:p>
            <a:pPr marL="342900" marR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Figure 16: Shows the drum still actively pulling cable—live data continues to update.</a:t>
            </a:r>
            <a:endParaRPr lang="en-US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/>
            <a:r>
              <a:rPr lang="en-US" sz="24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endParaRPr lang="en-US" sz="2000" dirty="0">
              <a:effectLst/>
              <a:latin typeface="Aptos" panose="020B00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ptos" panose="020B00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689F0C-EA87-34DF-77DC-2A44693E1521}"/>
              </a:ext>
            </a:extLst>
          </p:cNvPr>
          <p:cNvSpPr/>
          <p:nvPr/>
        </p:nvSpPr>
        <p:spPr>
          <a:xfrm>
            <a:off x="-1" y="969609"/>
            <a:ext cx="12192001" cy="7052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980CA3-A87C-32C5-CAF3-8A199F2912D5}"/>
              </a:ext>
            </a:extLst>
          </p:cNvPr>
          <p:cNvSpPr txBox="1"/>
          <p:nvPr/>
        </p:nvSpPr>
        <p:spPr>
          <a:xfrm>
            <a:off x="646408" y="1060617"/>
            <a:ext cx="68942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ptos" panose="020B0004020202020204" pitchFamily="34" charset="0"/>
              </a:rPr>
              <a:t>GUI</a:t>
            </a: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0DC4988-38BF-01D6-5C34-57D757BD38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53" r="21190" b="9801"/>
          <a:stretch/>
        </p:blipFill>
        <p:spPr>
          <a:xfrm>
            <a:off x="7258831" y="3400207"/>
            <a:ext cx="3975227" cy="29610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4B61A7-6B17-32B2-D5B2-97154F80C166}"/>
              </a:ext>
            </a:extLst>
          </p:cNvPr>
          <p:cNvSpPr txBox="1"/>
          <p:nvPr/>
        </p:nvSpPr>
        <p:spPr>
          <a:xfrm>
            <a:off x="2272377" y="6396335"/>
            <a:ext cx="2154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Figure </a:t>
            </a:r>
            <a:r>
              <a:rPr lang="ar-EG" dirty="0">
                <a:latin typeface="Aptos" panose="020B0004020202020204" pitchFamily="34" charset="0"/>
              </a:rPr>
              <a:t>1</a:t>
            </a:r>
            <a:r>
              <a:rPr lang="en-US" dirty="0">
                <a:latin typeface="Aptos" panose="020B0004020202020204" pitchFamily="34" charset="0"/>
              </a:rPr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D6CD3B-8AEA-F203-4297-FCDF4F1C001C}"/>
              </a:ext>
            </a:extLst>
          </p:cNvPr>
          <p:cNvSpPr txBox="1"/>
          <p:nvPr/>
        </p:nvSpPr>
        <p:spPr>
          <a:xfrm>
            <a:off x="8802865" y="6418106"/>
            <a:ext cx="1671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Figure 16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6D2A86C-6553-671D-41F5-21F1F9E877BB}"/>
              </a:ext>
            </a:extLst>
          </p:cNvPr>
          <p:cNvGrpSpPr>
            <a:grpSpLocks noChangeAspect="1"/>
          </p:cNvGrpSpPr>
          <p:nvPr/>
        </p:nvGrpSpPr>
        <p:grpSpPr>
          <a:xfrm>
            <a:off x="7197199" y="3221857"/>
            <a:ext cx="4036859" cy="3153914"/>
            <a:chOff x="0" y="0"/>
            <a:chExt cx="6350000" cy="409575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B62D01C4-9FD7-0572-95B5-D42E1B7D2CCF}"/>
                </a:ext>
              </a:extLst>
            </p:cNvPr>
            <p:cNvSpPr/>
            <p:nvPr/>
          </p:nvSpPr>
          <p:spPr>
            <a:xfrm>
              <a:off x="95250" y="110490"/>
              <a:ext cx="1186180" cy="311150"/>
            </a:xfrm>
            <a:custGeom>
              <a:avLst/>
              <a:gdLst/>
              <a:ahLst/>
              <a:cxnLst/>
              <a:rect l="l" t="t" r="r" b="b"/>
              <a:pathLst>
                <a:path w="1186180" h="311150">
                  <a:moveTo>
                    <a:pt x="537210" y="99060"/>
                  </a:moveTo>
                  <a:lnTo>
                    <a:pt x="648970" y="99060"/>
                  </a:lnTo>
                  <a:lnTo>
                    <a:pt x="648970" y="210820"/>
                  </a:lnTo>
                  <a:lnTo>
                    <a:pt x="537210" y="210820"/>
                  </a:lnTo>
                  <a:lnTo>
                    <a:pt x="537210" y="99060"/>
                  </a:lnTo>
                  <a:close/>
                  <a:moveTo>
                    <a:pt x="6350" y="0"/>
                  </a:moveTo>
                  <a:lnTo>
                    <a:pt x="312420" y="0"/>
                  </a:lnTo>
                  <a:lnTo>
                    <a:pt x="312420" y="311150"/>
                  </a:lnTo>
                  <a:lnTo>
                    <a:pt x="6350" y="311150"/>
                  </a:lnTo>
                  <a:lnTo>
                    <a:pt x="0" y="311150"/>
                  </a:lnTo>
                  <a:lnTo>
                    <a:pt x="0" y="0"/>
                  </a:lnTo>
                  <a:lnTo>
                    <a:pt x="6350" y="0"/>
                  </a:lnTo>
                  <a:close/>
                  <a:moveTo>
                    <a:pt x="120650" y="156210"/>
                  </a:moveTo>
                  <a:lnTo>
                    <a:pt x="43180" y="232410"/>
                  </a:lnTo>
                  <a:lnTo>
                    <a:pt x="78740" y="267970"/>
                  </a:lnTo>
                  <a:lnTo>
                    <a:pt x="156210" y="190500"/>
                  </a:lnTo>
                  <a:lnTo>
                    <a:pt x="233680" y="267970"/>
                  </a:lnTo>
                  <a:lnTo>
                    <a:pt x="269240" y="232410"/>
                  </a:lnTo>
                  <a:lnTo>
                    <a:pt x="191770" y="156210"/>
                  </a:lnTo>
                  <a:lnTo>
                    <a:pt x="269240" y="78740"/>
                  </a:lnTo>
                  <a:lnTo>
                    <a:pt x="233680" y="43180"/>
                  </a:lnTo>
                  <a:lnTo>
                    <a:pt x="156210" y="120650"/>
                  </a:lnTo>
                  <a:lnTo>
                    <a:pt x="78740" y="43180"/>
                  </a:lnTo>
                  <a:lnTo>
                    <a:pt x="43180" y="78740"/>
                  </a:lnTo>
                  <a:lnTo>
                    <a:pt x="120650" y="156210"/>
                  </a:lnTo>
                  <a:close/>
                  <a:moveTo>
                    <a:pt x="436880" y="0"/>
                  </a:moveTo>
                  <a:lnTo>
                    <a:pt x="748030" y="0"/>
                  </a:lnTo>
                  <a:lnTo>
                    <a:pt x="748030" y="311150"/>
                  </a:lnTo>
                  <a:lnTo>
                    <a:pt x="436880" y="311150"/>
                  </a:lnTo>
                  <a:lnTo>
                    <a:pt x="436880" y="0"/>
                  </a:lnTo>
                  <a:close/>
                  <a:moveTo>
                    <a:pt x="486410" y="261620"/>
                  </a:moveTo>
                  <a:lnTo>
                    <a:pt x="699770" y="261620"/>
                  </a:lnTo>
                  <a:lnTo>
                    <a:pt x="699770" y="48260"/>
                  </a:lnTo>
                  <a:lnTo>
                    <a:pt x="486410" y="48260"/>
                  </a:lnTo>
                  <a:lnTo>
                    <a:pt x="486410" y="261620"/>
                  </a:lnTo>
                  <a:close/>
                  <a:moveTo>
                    <a:pt x="1186180" y="0"/>
                  </a:moveTo>
                  <a:lnTo>
                    <a:pt x="1186180" y="311150"/>
                  </a:lnTo>
                  <a:lnTo>
                    <a:pt x="875030" y="311150"/>
                  </a:lnTo>
                  <a:lnTo>
                    <a:pt x="875030" y="0"/>
                  </a:lnTo>
                  <a:lnTo>
                    <a:pt x="1186180" y="0"/>
                  </a:lnTo>
                  <a:close/>
                  <a:moveTo>
                    <a:pt x="1135380" y="185420"/>
                  </a:moveTo>
                  <a:lnTo>
                    <a:pt x="924560" y="185420"/>
                  </a:lnTo>
                  <a:lnTo>
                    <a:pt x="924560" y="236220"/>
                  </a:lnTo>
                  <a:lnTo>
                    <a:pt x="1135380" y="236220"/>
                  </a:lnTo>
                  <a:lnTo>
                    <a:pt x="1135380" y="185420"/>
                  </a:ln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627737DE-94FA-A0AD-1D28-297F3CBACFB8}"/>
                </a:ext>
              </a:extLst>
            </p:cNvPr>
            <p:cNvSpPr/>
            <p:nvPr/>
          </p:nvSpPr>
          <p:spPr>
            <a:xfrm>
              <a:off x="0" y="0"/>
              <a:ext cx="6350000" cy="4095750"/>
            </a:xfrm>
            <a:custGeom>
              <a:avLst/>
              <a:gdLst/>
              <a:ahLst/>
              <a:cxnLst/>
              <a:rect l="l" t="t" r="r" b="b"/>
              <a:pathLst>
                <a:path w="6350000" h="4095750">
                  <a:moveTo>
                    <a:pt x="0" y="0"/>
                  </a:moveTo>
                  <a:lnTo>
                    <a:pt x="0" y="521970"/>
                  </a:lnTo>
                  <a:lnTo>
                    <a:pt x="0" y="4095750"/>
                  </a:lnTo>
                  <a:lnTo>
                    <a:pt x="6350000" y="4095750"/>
                  </a:lnTo>
                  <a:lnTo>
                    <a:pt x="6350000" y="521970"/>
                  </a:lnTo>
                  <a:lnTo>
                    <a:pt x="6350000" y="0"/>
                  </a:lnTo>
                  <a:lnTo>
                    <a:pt x="0" y="0"/>
                  </a:lnTo>
                  <a:close/>
                  <a:moveTo>
                    <a:pt x="6248400" y="3994150"/>
                  </a:moveTo>
                  <a:lnTo>
                    <a:pt x="101600" y="3994150"/>
                  </a:lnTo>
                  <a:lnTo>
                    <a:pt x="101600" y="521970"/>
                  </a:lnTo>
                  <a:lnTo>
                    <a:pt x="6248400" y="521970"/>
                  </a:lnTo>
                  <a:lnTo>
                    <a:pt x="6248400" y="3994150"/>
                  </a:lnTo>
                  <a:close/>
                  <a:moveTo>
                    <a:pt x="1281430" y="110490"/>
                  </a:moveTo>
                  <a:lnTo>
                    <a:pt x="1281430" y="421640"/>
                  </a:lnTo>
                  <a:lnTo>
                    <a:pt x="970280" y="421640"/>
                  </a:lnTo>
                  <a:lnTo>
                    <a:pt x="970280" y="110490"/>
                  </a:lnTo>
                  <a:lnTo>
                    <a:pt x="1281430" y="110490"/>
                  </a:lnTo>
                  <a:close/>
                  <a:moveTo>
                    <a:pt x="844550" y="110490"/>
                  </a:moveTo>
                  <a:lnTo>
                    <a:pt x="844550" y="421640"/>
                  </a:lnTo>
                  <a:lnTo>
                    <a:pt x="532130" y="421640"/>
                  </a:lnTo>
                  <a:lnTo>
                    <a:pt x="532130" y="110490"/>
                  </a:lnTo>
                  <a:lnTo>
                    <a:pt x="844550" y="110490"/>
                  </a:lnTo>
                  <a:close/>
                  <a:moveTo>
                    <a:pt x="407670" y="110490"/>
                  </a:moveTo>
                  <a:lnTo>
                    <a:pt x="407670" y="421640"/>
                  </a:lnTo>
                  <a:lnTo>
                    <a:pt x="101600" y="421640"/>
                  </a:lnTo>
                  <a:lnTo>
                    <a:pt x="95250" y="421640"/>
                  </a:lnTo>
                  <a:lnTo>
                    <a:pt x="95250" y="110490"/>
                  </a:lnTo>
                  <a:lnTo>
                    <a:pt x="101600" y="110490"/>
                  </a:lnTo>
                  <a:lnTo>
                    <a:pt x="407670" y="110490"/>
                  </a:lnTo>
                  <a:close/>
                  <a:moveTo>
                    <a:pt x="364490" y="189230"/>
                  </a:moveTo>
                  <a:lnTo>
                    <a:pt x="287020" y="266700"/>
                  </a:lnTo>
                  <a:lnTo>
                    <a:pt x="364490" y="344170"/>
                  </a:lnTo>
                  <a:lnTo>
                    <a:pt x="328930" y="379730"/>
                  </a:lnTo>
                  <a:lnTo>
                    <a:pt x="251460" y="302260"/>
                  </a:lnTo>
                  <a:lnTo>
                    <a:pt x="173990" y="379730"/>
                  </a:lnTo>
                  <a:lnTo>
                    <a:pt x="138430" y="342900"/>
                  </a:lnTo>
                  <a:lnTo>
                    <a:pt x="215900" y="266700"/>
                  </a:lnTo>
                  <a:lnTo>
                    <a:pt x="138430" y="189230"/>
                  </a:lnTo>
                  <a:lnTo>
                    <a:pt x="173990" y="153670"/>
                  </a:lnTo>
                  <a:lnTo>
                    <a:pt x="251460" y="231140"/>
                  </a:lnTo>
                  <a:lnTo>
                    <a:pt x="328930" y="153670"/>
                  </a:lnTo>
                  <a:lnTo>
                    <a:pt x="364490" y="189230"/>
                  </a:lnTo>
                  <a:close/>
                  <a:moveTo>
                    <a:pt x="795020" y="158750"/>
                  </a:moveTo>
                  <a:lnTo>
                    <a:pt x="581660" y="158750"/>
                  </a:lnTo>
                  <a:lnTo>
                    <a:pt x="581660" y="372110"/>
                  </a:lnTo>
                  <a:lnTo>
                    <a:pt x="795020" y="372110"/>
                  </a:lnTo>
                  <a:lnTo>
                    <a:pt x="795020" y="158750"/>
                  </a:lnTo>
                  <a:close/>
                  <a:moveTo>
                    <a:pt x="744220" y="321310"/>
                  </a:moveTo>
                  <a:lnTo>
                    <a:pt x="632460" y="321310"/>
                  </a:lnTo>
                  <a:lnTo>
                    <a:pt x="632460" y="209550"/>
                  </a:lnTo>
                  <a:lnTo>
                    <a:pt x="744220" y="209550"/>
                  </a:lnTo>
                  <a:lnTo>
                    <a:pt x="744220" y="321310"/>
                  </a:lnTo>
                  <a:close/>
                  <a:moveTo>
                    <a:pt x="1019810" y="295910"/>
                  </a:moveTo>
                  <a:lnTo>
                    <a:pt x="1230630" y="295910"/>
                  </a:lnTo>
                  <a:lnTo>
                    <a:pt x="1230630" y="346710"/>
                  </a:lnTo>
                  <a:lnTo>
                    <a:pt x="1019810" y="346710"/>
                  </a:lnTo>
                  <a:lnTo>
                    <a:pt x="1019810" y="295910"/>
                  </a:ln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FFBE8F-83AB-0030-F269-0F4762A19643}"/>
              </a:ext>
            </a:extLst>
          </p:cNvPr>
          <p:cNvGrpSpPr>
            <a:grpSpLocks noChangeAspect="1"/>
          </p:cNvGrpSpPr>
          <p:nvPr/>
        </p:nvGrpSpPr>
        <p:grpSpPr>
          <a:xfrm>
            <a:off x="898940" y="3234189"/>
            <a:ext cx="4036859" cy="3153914"/>
            <a:chOff x="0" y="0"/>
            <a:chExt cx="6350000" cy="409575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1E20F8BB-B468-ADC6-0B8C-DE49CE1170F4}"/>
                </a:ext>
              </a:extLst>
            </p:cNvPr>
            <p:cNvSpPr/>
            <p:nvPr/>
          </p:nvSpPr>
          <p:spPr>
            <a:xfrm>
              <a:off x="95250" y="110490"/>
              <a:ext cx="1186180" cy="311150"/>
            </a:xfrm>
            <a:custGeom>
              <a:avLst/>
              <a:gdLst/>
              <a:ahLst/>
              <a:cxnLst/>
              <a:rect l="l" t="t" r="r" b="b"/>
              <a:pathLst>
                <a:path w="1186180" h="311150">
                  <a:moveTo>
                    <a:pt x="537210" y="99060"/>
                  </a:moveTo>
                  <a:lnTo>
                    <a:pt x="648970" y="99060"/>
                  </a:lnTo>
                  <a:lnTo>
                    <a:pt x="648970" y="210820"/>
                  </a:lnTo>
                  <a:lnTo>
                    <a:pt x="537210" y="210820"/>
                  </a:lnTo>
                  <a:lnTo>
                    <a:pt x="537210" y="99060"/>
                  </a:lnTo>
                  <a:close/>
                  <a:moveTo>
                    <a:pt x="6350" y="0"/>
                  </a:moveTo>
                  <a:lnTo>
                    <a:pt x="312420" y="0"/>
                  </a:lnTo>
                  <a:lnTo>
                    <a:pt x="312420" y="311150"/>
                  </a:lnTo>
                  <a:lnTo>
                    <a:pt x="6350" y="311150"/>
                  </a:lnTo>
                  <a:lnTo>
                    <a:pt x="0" y="311150"/>
                  </a:lnTo>
                  <a:lnTo>
                    <a:pt x="0" y="0"/>
                  </a:lnTo>
                  <a:lnTo>
                    <a:pt x="6350" y="0"/>
                  </a:lnTo>
                  <a:close/>
                  <a:moveTo>
                    <a:pt x="120650" y="156210"/>
                  </a:moveTo>
                  <a:lnTo>
                    <a:pt x="43180" y="232410"/>
                  </a:lnTo>
                  <a:lnTo>
                    <a:pt x="78740" y="267970"/>
                  </a:lnTo>
                  <a:lnTo>
                    <a:pt x="156210" y="190500"/>
                  </a:lnTo>
                  <a:lnTo>
                    <a:pt x="233680" y="267970"/>
                  </a:lnTo>
                  <a:lnTo>
                    <a:pt x="269240" y="232410"/>
                  </a:lnTo>
                  <a:lnTo>
                    <a:pt x="191770" y="156210"/>
                  </a:lnTo>
                  <a:lnTo>
                    <a:pt x="269240" y="78740"/>
                  </a:lnTo>
                  <a:lnTo>
                    <a:pt x="233680" y="43180"/>
                  </a:lnTo>
                  <a:lnTo>
                    <a:pt x="156210" y="120650"/>
                  </a:lnTo>
                  <a:lnTo>
                    <a:pt x="78740" y="43180"/>
                  </a:lnTo>
                  <a:lnTo>
                    <a:pt x="43180" y="78740"/>
                  </a:lnTo>
                  <a:lnTo>
                    <a:pt x="120650" y="156210"/>
                  </a:lnTo>
                  <a:close/>
                  <a:moveTo>
                    <a:pt x="436880" y="0"/>
                  </a:moveTo>
                  <a:lnTo>
                    <a:pt x="748030" y="0"/>
                  </a:lnTo>
                  <a:lnTo>
                    <a:pt x="748030" y="311150"/>
                  </a:lnTo>
                  <a:lnTo>
                    <a:pt x="436880" y="311150"/>
                  </a:lnTo>
                  <a:lnTo>
                    <a:pt x="436880" y="0"/>
                  </a:lnTo>
                  <a:close/>
                  <a:moveTo>
                    <a:pt x="486410" y="261620"/>
                  </a:moveTo>
                  <a:lnTo>
                    <a:pt x="699770" y="261620"/>
                  </a:lnTo>
                  <a:lnTo>
                    <a:pt x="699770" y="48260"/>
                  </a:lnTo>
                  <a:lnTo>
                    <a:pt x="486410" y="48260"/>
                  </a:lnTo>
                  <a:lnTo>
                    <a:pt x="486410" y="261620"/>
                  </a:lnTo>
                  <a:close/>
                  <a:moveTo>
                    <a:pt x="1186180" y="0"/>
                  </a:moveTo>
                  <a:lnTo>
                    <a:pt x="1186180" y="311150"/>
                  </a:lnTo>
                  <a:lnTo>
                    <a:pt x="875030" y="311150"/>
                  </a:lnTo>
                  <a:lnTo>
                    <a:pt x="875030" y="0"/>
                  </a:lnTo>
                  <a:lnTo>
                    <a:pt x="1186180" y="0"/>
                  </a:lnTo>
                  <a:close/>
                  <a:moveTo>
                    <a:pt x="1135380" y="185420"/>
                  </a:moveTo>
                  <a:lnTo>
                    <a:pt x="924560" y="185420"/>
                  </a:lnTo>
                  <a:lnTo>
                    <a:pt x="924560" y="236220"/>
                  </a:lnTo>
                  <a:lnTo>
                    <a:pt x="1135380" y="236220"/>
                  </a:lnTo>
                  <a:lnTo>
                    <a:pt x="1135380" y="185420"/>
                  </a:ln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0E29EF7B-9A8C-706A-EC0B-F115063179EE}"/>
                </a:ext>
              </a:extLst>
            </p:cNvPr>
            <p:cNvSpPr/>
            <p:nvPr/>
          </p:nvSpPr>
          <p:spPr>
            <a:xfrm>
              <a:off x="0" y="0"/>
              <a:ext cx="6350000" cy="4095750"/>
            </a:xfrm>
            <a:custGeom>
              <a:avLst/>
              <a:gdLst/>
              <a:ahLst/>
              <a:cxnLst/>
              <a:rect l="l" t="t" r="r" b="b"/>
              <a:pathLst>
                <a:path w="6350000" h="4095750">
                  <a:moveTo>
                    <a:pt x="0" y="0"/>
                  </a:moveTo>
                  <a:lnTo>
                    <a:pt x="0" y="521970"/>
                  </a:lnTo>
                  <a:lnTo>
                    <a:pt x="0" y="4095750"/>
                  </a:lnTo>
                  <a:lnTo>
                    <a:pt x="6350000" y="4095750"/>
                  </a:lnTo>
                  <a:lnTo>
                    <a:pt x="6350000" y="521970"/>
                  </a:lnTo>
                  <a:lnTo>
                    <a:pt x="6350000" y="0"/>
                  </a:lnTo>
                  <a:lnTo>
                    <a:pt x="0" y="0"/>
                  </a:lnTo>
                  <a:close/>
                  <a:moveTo>
                    <a:pt x="6248400" y="3994150"/>
                  </a:moveTo>
                  <a:lnTo>
                    <a:pt x="101600" y="3994150"/>
                  </a:lnTo>
                  <a:lnTo>
                    <a:pt x="101600" y="521970"/>
                  </a:lnTo>
                  <a:lnTo>
                    <a:pt x="6248400" y="521970"/>
                  </a:lnTo>
                  <a:lnTo>
                    <a:pt x="6248400" y="3994150"/>
                  </a:lnTo>
                  <a:close/>
                  <a:moveTo>
                    <a:pt x="1281430" y="110490"/>
                  </a:moveTo>
                  <a:lnTo>
                    <a:pt x="1281430" y="421640"/>
                  </a:lnTo>
                  <a:lnTo>
                    <a:pt x="970280" y="421640"/>
                  </a:lnTo>
                  <a:lnTo>
                    <a:pt x="970280" y="110490"/>
                  </a:lnTo>
                  <a:lnTo>
                    <a:pt x="1281430" y="110490"/>
                  </a:lnTo>
                  <a:close/>
                  <a:moveTo>
                    <a:pt x="844550" y="110490"/>
                  </a:moveTo>
                  <a:lnTo>
                    <a:pt x="844550" y="421640"/>
                  </a:lnTo>
                  <a:lnTo>
                    <a:pt x="532130" y="421640"/>
                  </a:lnTo>
                  <a:lnTo>
                    <a:pt x="532130" y="110490"/>
                  </a:lnTo>
                  <a:lnTo>
                    <a:pt x="844550" y="110490"/>
                  </a:lnTo>
                  <a:close/>
                  <a:moveTo>
                    <a:pt x="407670" y="110490"/>
                  </a:moveTo>
                  <a:lnTo>
                    <a:pt x="407670" y="421640"/>
                  </a:lnTo>
                  <a:lnTo>
                    <a:pt x="101600" y="421640"/>
                  </a:lnTo>
                  <a:lnTo>
                    <a:pt x="95250" y="421640"/>
                  </a:lnTo>
                  <a:lnTo>
                    <a:pt x="95250" y="110490"/>
                  </a:lnTo>
                  <a:lnTo>
                    <a:pt x="101600" y="110490"/>
                  </a:lnTo>
                  <a:lnTo>
                    <a:pt x="407670" y="110490"/>
                  </a:lnTo>
                  <a:close/>
                  <a:moveTo>
                    <a:pt x="364490" y="189230"/>
                  </a:moveTo>
                  <a:lnTo>
                    <a:pt x="287020" y="266700"/>
                  </a:lnTo>
                  <a:lnTo>
                    <a:pt x="364490" y="344170"/>
                  </a:lnTo>
                  <a:lnTo>
                    <a:pt x="328930" y="379730"/>
                  </a:lnTo>
                  <a:lnTo>
                    <a:pt x="251460" y="302260"/>
                  </a:lnTo>
                  <a:lnTo>
                    <a:pt x="173990" y="379730"/>
                  </a:lnTo>
                  <a:lnTo>
                    <a:pt x="138430" y="342900"/>
                  </a:lnTo>
                  <a:lnTo>
                    <a:pt x="215900" y="266700"/>
                  </a:lnTo>
                  <a:lnTo>
                    <a:pt x="138430" y="189230"/>
                  </a:lnTo>
                  <a:lnTo>
                    <a:pt x="173990" y="153670"/>
                  </a:lnTo>
                  <a:lnTo>
                    <a:pt x="251460" y="231140"/>
                  </a:lnTo>
                  <a:lnTo>
                    <a:pt x="328930" y="153670"/>
                  </a:lnTo>
                  <a:lnTo>
                    <a:pt x="364490" y="189230"/>
                  </a:lnTo>
                  <a:close/>
                  <a:moveTo>
                    <a:pt x="795020" y="158750"/>
                  </a:moveTo>
                  <a:lnTo>
                    <a:pt x="581660" y="158750"/>
                  </a:lnTo>
                  <a:lnTo>
                    <a:pt x="581660" y="372110"/>
                  </a:lnTo>
                  <a:lnTo>
                    <a:pt x="795020" y="372110"/>
                  </a:lnTo>
                  <a:lnTo>
                    <a:pt x="795020" y="158750"/>
                  </a:lnTo>
                  <a:close/>
                  <a:moveTo>
                    <a:pt x="744220" y="321310"/>
                  </a:moveTo>
                  <a:lnTo>
                    <a:pt x="632460" y="321310"/>
                  </a:lnTo>
                  <a:lnTo>
                    <a:pt x="632460" y="209550"/>
                  </a:lnTo>
                  <a:lnTo>
                    <a:pt x="744220" y="209550"/>
                  </a:lnTo>
                  <a:lnTo>
                    <a:pt x="744220" y="321310"/>
                  </a:lnTo>
                  <a:close/>
                  <a:moveTo>
                    <a:pt x="1019810" y="295910"/>
                  </a:moveTo>
                  <a:lnTo>
                    <a:pt x="1230630" y="295910"/>
                  </a:lnTo>
                  <a:lnTo>
                    <a:pt x="1230630" y="346710"/>
                  </a:lnTo>
                  <a:lnTo>
                    <a:pt x="1019810" y="346710"/>
                  </a:lnTo>
                  <a:lnTo>
                    <a:pt x="1019810" y="295910"/>
                  </a:ln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607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6EC06EE4-EB83-6868-6545-C0A205148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56;p13">
            <a:extLst>
              <a:ext uri="{FF2B5EF4-FFF2-40B4-BE49-F238E27FC236}">
                <a16:creationId xmlns:a16="http://schemas.microsoft.com/office/drawing/2014/main" id="{B6E33291-D96E-5E41-6C84-C5B88E047A00}"/>
              </a:ext>
            </a:extLst>
          </p:cNvPr>
          <p:cNvSpPr txBox="1"/>
          <p:nvPr/>
        </p:nvSpPr>
        <p:spPr>
          <a:xfrm rot="5400000">
            <a:off x="-3357962" y="3357961"/>
            <a:ext cx="6858000" cy="1420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FE3689-E34E-73E8-3C5A-97F216E4AC65}"/>
              </a:ext>
            </a:extLst>
          </p:cNvPr>
          <p:cNvGrpSpPr/>
          <p:nvPr/>
        </p:nvGrpSpPr>
        <p:grpSpPr>
          <a:xfrm rot="871495" flipV="1">
            <a:off x="10295306" y="-161540"/>
            <a:ext cx="2898236" cy="797232"/>
            <a:chOff x="6831900" y="4318971"/>
            <a:chExt cx="3227033" cy="887676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0EDD2264-5A02-1F74-AC55-BF4AE0EEB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1900" y="4318971"/>
              <a:ext cx="2724237" cy="815572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2BED103F-5447-12E0-D7CF-C224E3249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70202B36-96CA-E22D-BE06-D97331DFB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sp>
        <p:nvSpPr>
          <p:cNvPr id="13" name="Google Shape;132;p7">
            <a:extLst>
              <a:ext uri="{FF2B5EF4-FFF2-40B4-BE49-F238E27FC236}">
                <a16:creationId xmlns:a16="http://schemas.microsoft.com/office/drawing/2014/main" id="{EF050126-B808-C006-E971-F577D6CAC6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44200" y="127972"/>
            <a:ext cx="4710325" cy="705236"/>
          </a:xfr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lvl="0"/>
            <a:r>
              <a:rPr lang="en-US" dirty="0">
                <a:solidFill>
                  <a:srgbClr val="FF3300"/>
                </a:solidFill>
              </a:rPr>
              <a:t>Software</a:t>
            </a:r>
            <a:endParaRPr lang="en-US" noProof="0" dirty="0">
              <a:solidFill>
                <a:srgbClr val="FF33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7B1AB0-CDCC-D762-80F0-3B63AC4023AA}"/>
              </a:ext>
            </a:extLst>
          </p:cNvPr>
          <p:cNvSpPr txBox="1">
            <a:spLocks/>
          </p:cNvSpPr>
          <p:nvPr/>
        </p:nvSpPr>
        <p:spPr>
          <a:xfrm>
            <a:off x="312088" y="1664254"/>
            <a:ext cx="11879912" cy="3256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ptos" panose="020B0004020202020204" pitchFamily="34" charset="0"/>
              </a:rPr>
              <a:t>Temperature Monitoring System:</a:t>
            </a:r>
            <a:endParaRPr lang="en-US" sz="2400" dirty="0">
              <a:latin typeface="Aptos" panose="020B0004020202020204" pitchFamily="34" charset="0"/>
            </a:endParaRPr>
          </a:p>
          <a:p>
            <a:pPr marL="342900" marR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Figure 17: Shows the system in Safe Mode when temperature is  &lt; 35°C.</a:t>
            </a:r>
          </a:p>
          <a:p>
            <a:pPr marL="342900" marR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Figure 18: Displays a </a:t>
            </a:r>
            <a:r>
              <a:rPr lang="en-US" sz="2400" b="1" dirty="0">
                <a:solidFill>
                  <a:srgbClr val="FF0000"/>
                </a:solidFill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Warning Message</a:t>
            </a:r>
            <a:r>
              <a:rPr lang="en-US" sz="2400" dirty="0"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when the temperature exceeds &gt;40°C, alerting the user.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2400" dirty="0"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endParaRPr lang="en-US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/>
            <a:r>
              <a:rPr lang="en-US" sz="24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endParaRPr lang="en-US" sz="2000" dirty="0">
              <a:effectLst/>
              <a:latin typeface="Aptos" panose="020B00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ptos" panose="020B00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35E222-3099-B7D9-86AE-30519205355B}"/>
              </a:ext>
            </a:extLst>
          </p:cNvPr>
          <p:cNvSpPr/>
          <p:nvPr/>
        </p:nvSpPr>
        <p:spPr>
          <a:xfrm>
            <a:off x="-1" y="969609"/>
            <a:ext cx="12192001" cy="7052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5FEF3A-B897-CD05-FF08-EE19E0B58917}"/>
              </a:ext>
            </a:extLst>
          </p:cNvPr>
          <p:cNvSpPr txBox="1"/>
          <p:nvPr/>
        </p:nvSpPr>
        <p:spPr>
          <a:xfrm>
            <a:off x="646408" y="1060617"/>
            <a:ext cx="68942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ptos" panose="020B0004020202020204" pitchFamily="34" charset="0"/>
              </a:rPr>
              <a:t>GUI</a:t>
            </a:r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AD002612-3351-CAEF-FAF6-BCCE707083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1" t="4274" r="22738" b="4401"/>
          <a:stretch/>
        </p:blipFill>
        <p:spPr>
          <a:xfrm>
            <a:off x="3518856" y="3407374"/>
            <a:ext cx="3827667" cy="3028084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5F00249-E64E-5457-9152-D5567F9178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7" r="23929"/>
          <a:stretch/>
        </p:blipFill>
        <p:spPr>
          <a:xfrm>
            <a:off x="7496228" y="3466817"/>
            <a:ext cx="4108801" cy="30192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91790B-7D70-8AD2-03F7-FC7EDD2D43BB}"/>
              </a:ext>
            </a:extLst>
          </p:cNvPr>
          <p:cNvSpPr txBox="1"/>
          <p:nvPr/>
        </p:nvSpPr>
        <p:spPr>
          <a:xfrm>
            <a:off x="5023731" y="6479185"/>
            <a:ext cx="1464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Figure </a:t>
            </a:r>
            <a:r>
              <a:rPr lang="ar-EG" dirty="0">
                <a:latin typeface="Aptos" panose="020B0004020202020204" pitchFamily="34" charset="0"/>
              </a:rPr>
              <a:t>1</a:t>
            </a:r>
            <a:r>
              <a:rPr lang="en-US" dirty="0">
                <a:latin typeface="Aptos" panose="020B0004020202020204" pitchFamily="34" charset="0"/>
              </a:rPr>
              <a:t>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04D6AF-4BDE-A689-7664-7877DFAB1A8F}"/>
              </a:ext>
            </a:extLst>
          </p:cNvPr>
          <p:cNvSpPr txBox="1"/>
          <p:nvPr/>
        </p:nvSpPr>
        <p:spPr>
          <a:xfrm>
            <a:off x="9071427" y="6486074"/>
            <a:ext cx="172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Figure 18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0135132-0B3D-5A84-AFE1-5EFB10765EB6}"/>
              </a:ext>
            </a:extLst>
          </p:cNvPr>
          <p:cNvGrpSpPr>
            <a:grpSpLocks noChangeAspect="1"/>
          </p:cNvGrpSpPr>
          <p:nvPr/>
        </p:nvGrpSpPr>
        <p:grpSpPr>
          <a:xfrm>
            <a:off x="7496228" y="3139312"/>
            <a:ext cx="4108801" cy="3346762"/>
            <a:chOff x="0" y="0"/>
            <a:chExt cx="6350000" cy="409575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FCF554D1-CA90-B446-41E6-495BF29243C7}"/>
                </a:ext>
              </a:extLst>
            </p:cNvPr>
            <p:cNvSpPr/>
            <p:nvPr/>
          </p:nvSpPr>
          <p:spPr>
            <a:xfrm>
              <a:off x="95250" y="110490"/>
              <a:ext cx="1186180" cy="311150"/>
            </a:xfrm>
            <a:custGeom>
              <a:avLst/>
              <a:gdLst/>
              <a:ahLst/>
              <a:cxnLst/>
              <a:rect l="l" t="t" r="r" b="b"/>
              <a:pathLst>
                <a:path w="1186180" h="311150">
                  <a:moveTo>
                    <a:pt x="537210" y="99060"/>
                  </a:moveTo>
                  <a:lnTo>
                    <a:pt x="648970" y="99060"/>
                  </a:lnTo>
                  <a:lnTo>
                    <a:pt x="648970" y="210820"/>
                  </a:lnTo>
                  <a:lnTo>
                    <a:pt x="537210" y="210820"/>
                  </a:lnTo>
                  <a:lnTo>
                    <a:pt x="537210" y="99060"/>
                  </a:lnTo>
                  <a:close/>
                  <a:moveTo>
                    <a:pt x="6350" y="0"/>
                  </a:moveTo>
                  <a:lnTo>
                    <a:pt x="312420" y="0"/>
                  </a:lnTo>
                  <a:lnTo>
                    <a:pt x="312420" y="311150"/>
                  </a:lnTo>
                  <a:lnTo>
                    <a:pt x="6350" y="311150"/>
                  </a:lnTo>
                  <a:lnTo>
                    <a:pt x="0" y="311150"/>
                  </a:lnTo>
                  <a:lnTo>
                    <a:pt x="0" y="0"/>
                  </a:lnTo>
                  <a:lnTo>
                    <a:pt x="6350" y="0"/>
                  </a:lnTo>
                  <a:close/>
                  <a:moveTo>
                    <a:pt x="120650" y="156210"/>
                  </a:moveTo>
                  <a:lnTo>
                    <a:pt x="43180" y="232410"/>
                  </a:lnTo>
                  <a:lnTo>
                    <a:pt x="78740" y="267970"/>
                  </a:lnTo>
                  <a:lnTo>
                    <a:pt x="156210" y="190500"/>
                  </a:lnTo>
                  <a:lnTo>
                    <a:pt x="233680" y="267970"/>
                  </a:lnTo>
                  <a:lnTo>
                    <a:pt x="269240" y="232410"/>
                  </a:lnTo>
                  <a:lnTo>
                    <a:pt x="191770" y="156210"/>
                  </a:lnTo>
                  <a:lnTo>
                    <a:pt x="269240" y="78740"/>
                  </a:lnTo>
                  <a:lnTo>
                    <a:pt x="233680" y="43180"/>
                  </a:lnTo>
                  <a:lnTo>
                    <a:pt x="156210" y="120650"/>
                  </a:lnTo>
                  <a:lnTo>
                    <a:pt x="78740" y="43180"/>
                  </a:lnTo>
                  <a:lnTo>
                    <a:pt x="43180" y="78740"/>
                  </a:lnTo>
                  <a:lnTo>
                    <a:pt x="120650" y="156210"/>
                  </a:lnTo>
                  <a:close/>
                  <a:moveTo>
                    <a:pt x="436880" y="0"/>
                  </a:moveTo>
                  <a:lnTo>
                    <a:pt x="748030" y="0"/>
                  </a:lnTo>
                  <a:lnTo>
                    <a:pt x="748030" y="311150"/>
                  </a:lnTo>
                  <a:lnTo>
                    <a:pt x="436880" y="311150"/>
                  </a:lnTo>
                  <a:lnTo>
                    <a:pt x="436880" y="0"/>
                  </a:lnTo>
                  <a:close/>
                  <a:moveTo>
                    <a:pt x="486410" y="261620"/>
                  </a:moveTo>
                  <a:lnTo>
                    <a:pt x="699770" y="261620"/>
                  </a:lnTo>
                  <a:lnTo>
                    <a:pt x="699770" y="48260"/>
                  </a:lnTo>
                  <a:lnTo>
                    <a:pt x="486410" y="48260"/>
                  </a:lnTo>
                  <a:lnTo>
                    <a:pt x="486410" y="261620"/>
                  </a:lnTo>
                  <a:close/>
                  <a:moveTo>
                    <a:pt x="1186180" y="0"/>
                  </a:moveTo>
                  <a:lnTo>
                    <a:pt x="1186180" y="311150"/>
                  </a:lnTo>
                  <a:lnTo>
                    <a:pt x="875030" y="311150"/>
                  </a:lnTo>
                  <a:lnTo>
                    <a:pt x="875030" y="0"/>
                  </a:lnTo>
                  <a:lnTo>
                    <a:pt x="1186180" y="0"/>
                  </a:lnTo>
                  <a:close/>
                  <a:moveTo>
                    <a:pt x="1135380" y="185420"/>
                  </a:moveTo>
                  <a:lnTo>
                    <a:pt x="924560" y="185420"/>
                  </a:lnTo>
                  <a:lnTo>
                    <a:pt x="924560" y="236220"/>
                  </a:lnTo>
                  <a:lnTo>
                    <a:pt x="1135380" y="236220"/>
                  </a:lnTo>
                  <a:lnTo>
                    <a:pt x="1135380" y="185420"/>
                  </a:ln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8571E5BB-7BBA-3346-D03A-04F46785CBF1}"/>
                </a:ext>
              </a:extLst>
            </p:cNvPr>
            <p:cNvSpPr/>
            <p:nvPr/>
          </p:nvSpPr>
          <p:spPr>
            <a:xfrm>
              <a:off x="0" y="0"/>
              <a:ext cx="6350000" cy="4095750"/>
            </a:xfrm>
            <a:custGeom>
              <a:avLst/>
              <a:gdLst/>
              <a:ahLst/>
              <a:cxnLst/>
              <a:rect l="l" t="t" r="r" b="b"/>
              <a:pathLst>
                <a:path w="6350000" h="4095750">
                  <a:moveTo>
                    <a:pt x="0" y="0"/>
                  </a:moveTo>
                  <a:lnTo>
                    <a:pt x="0" y="521970"/>
                  </a:lnTo>
                  <a:lnTo>
                    <a:pt x="0" y="4095750"/>
                  </a:lnTo>
                  <a:lnTo>
                    <a:pt x="6350000" y="4095750"/>
                  </a:lnTo>
                  <a:lnTo>
                    <a:pt x="6350000" y="521970"/>
                  </a:lnTo>
                  <a:lnTo>
                    <a:pt x="6350000" y="0"/>
                  </a:lnTo>
                  <a:lnTo>
                    <a:pt x="0" y="0"/>
                  </a:lnTo>
                  <a:close/>
                  <a:moveTo>
                    <a:pt x="6248400" y="3994150"/>
                  </a:moveTo>
                  <a:lnTo>
                    <a:pt x="101600" y="3994150"/>
                  </a:lnTo>
                  <a:lnTo>
                    <a:pt x="101600" y="521970"/>
                  </a:lnTo>
                  <a:lnTo>
                    <a:pt x="6248400" y="521970"/>
                  </a:lnTo>
                  <a:lnTo>
                    <a:pt x="6248400" y="3994150"/>
                  </a:lnTo>
                  <a:close/>
                  <a:moveTo>
                    <a:pt x="1281430" y="110490"/>
                  </a:moveTo>
                  <a:lnTo>
                    <a:pt x="1281430" y="421640"/>
                  </a:lnTo>
                  <a:lnTo>
                    <a:pt x="970280" y="421640"/>
                  </a:lnTo>
                  <a:lnTo>
                    <a:pt x="970280" y="110490"/>
                  </a:lnTo>
                  <a:lnTo>
                    <a:pt x="1281430" y="110490"/>
                  </a:lnTo>
                  <a:close/>
                  <a:moveTo>
                    <a:pt x="844550" y="110490"/>
                  </a:moveTo>
                  <a:lnTo>
                    <a:pt x="844550" y="421640"/>
                  </a:lnTo>
                  <a:lnTo>
                    <a:pt x="532130" y="421640"/>
                  </a:lnTo>
                  <a:lnTo>
                    <a:pt x="532130" y="110490"/>
                  </a:lnTo>
                  <a:lnTo>
                    <a:pt x="844550" y="110490"/>
                  </a:lnTo>
                  <a:close/>
                  <a:moveTo>
                    <a:pt x="407670" y="110490"/>
                  </a:moveTo>
                  <a:lnTo>
                    <a:pt x="407670" y="421640"/>
                  </a:lnTo>
                  <a:lnTo>
                    <a:pt x="101600" y="421640"/>
                  </a:lnTo>
                  <a:lnTo>
                    <a:pt x="95250" y="421640"/>
                  </a:lnTo>
                  <a:lnTo>
                    <a:pt x="95250" y="110490"/>
                  </a:lnTo>
                  <a:lnTo>
                    <a:pt x="101600" y="110490"/>
                  </a:lnTo>
                  <a:lnTo>
                    <a:pt x="407670" y="110490"/>
                  </a:lnTo>
                  <a:close/>
                  <a:moveTo>
                    <a:pt x="364490" y="189230"/>
                  </a:moveTo>
                  <a:lnTo>
                    <a:pt x="287020" y="266700"/>
                  </a:lnTo>
                  <a:lnTo>
                    <a:pt x="364490" y="344170"/>
                  </a:lnTo>
                  <a:lnTo>
                    <a:pt x="328930" y="379730"/>
                  </a:lnTo>
                  <a:lnTo>
                    <a:pt x="251460" y="302260"/>
                  </a:lnTo>
                  <a:lnTo>
                    <a:pt x="173990" y="379730"/>
                  </a:lnTo>
                  <a:lnTo>
                    <a:pt x="138430" y="342900"/>
                  </a:lnTo>
                  <a:lnTo>
                    <a:pt x="215900" y="266700"/>
                  </a:lnTo>
                  <a:lnTo>
                    <a:pt x="138430" y="189230"/>
                  </a:lnTo>
                  <a:lnTo>
                    <a:pt x="173990" y="153670"/>
                  </a:lnTo>
                  <a:lnTo>
                    <a:pt x="251460" y="231140"/>
                  </a:lnTo>
                  <a:lnTo>
                    <a:pt x="328930" y="153670"/>
                  </a:lnTo>
                  <a:lnTo>
                    <a:pt x="364490" y="189230"/>
                  </a:lnTo>
                  <a:close/>
                  <a:moveTo>
                    <a:pt x="795020" y="158750"/>
                  </a:moveTo>
                  <a:lnTo>
                    <a:pt x="581660" y="158750"/>
                  </a:lnTo>
                  <a:lnTo>
                    <a:pt x="581660" y="372110"/>
                  </a:lnTo>
                  <a:lnTo>
                    <a:pt x="795020" y="372110"/>
                  </a:lnTo>
                  <a:lnTo>
                    <a:pt x="795020" y="158750"/>
                  </a:lnTo>
                  <a:close/>
                  <a:moveTo>
                    <a:pt x="744220" y="321310"/>
                  </a:moveTo>
                  <a:lnTo>
                    <a:pt x="632460" y="321310"/>
                  </a:lnTo>
                  <a:lnTo>
                    <a:pt x="632460" y="209550"/>
                  </a:lnTo>
                  <a:lnTo>
                    <a:pt x="744220" y="209550"/>
                  </a:lnTo>
                  <a:lnTo>
                    <a:pt x="744220" y="321310"/>
                  </a:lnTo>
                  <a:close/>
                  <a:moveTo>
                    <a:pt x="1019810" y="295910"/>
                  </a:moveTo>
                  <a:lnTo>
                    <a:pt x="1230630" y="295910"/>
                  </a:lnTo>
                  <a:lnTo>
                    <a:pt x="1230630" y="346710"/>
                  </a:lnTo>
                  <a:lnTo>
                    <a:pt x="1019810" y="346710"/>
                  </a:lnTo>
                  <a:lnTo>
                    <a:pt x="1019810" y="295910"/>
                  </a:ln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8480D46-A188-5D72-C0D1-70B01C53ACB1}"/>
              </a:ext>
            </a:extLst>
          </p:cNvPr>
          <p:cNvGrpSpPr>
            <a:grpSpLocks noChangeAspect="1"/>
          </p:cNvGrpSpPr>
          <p:nvPr/>
        </p:nvGrpSpPr>
        <p:grpSpPr>
          <a:xfrm>
            <a:off x="3518856" y="3121261"/>
            <a:ext cx="3892366" cy="3346762"/>
            <a:chOff x="0" y="0"/>
            <a:chExt cx="6350000" cy="409575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02B12DCA-A193-8306-6FBA-838008A4D68F}"/>
                </a:ext>
              </a:extLst>
            </p:cNvPr>
            <p:cNvSpPr/>
            <p:nvPr/>
          </p:nvSpPr>
          <p:spPr>
            <a:xfrm>
              <a:off x="95250" y="110490"/>
              <a:ext cx="1186180" cy="311150"/>
            </a:xfrm>
            <a:custGeom>
              <a:avLst/>
              <a:gdLst/>
              <a:ahLst/>
              <a:cxnLst/>
              <a:rect l="l" t="t" r="r" b="b"/>
              <a:pathLst>
                <a:path w="1186180" h="311150">
                  <a:moveTo>
                    <a:pt x="537210" y="99060"/>
                  </a:moveTo>
                  <a:lnTo>
                    <a:pt x="648970" y="99060"/>
                  </a:lnTo>
                  <a:lnTo>
                    <a:pt x="648970" y="210820"/>
                  </a:lnTo>
                  <a:lnTo>
                    <a:pt x="537210" y="210820"/>
                  </a:lnTo>
                  <a:lnTo>
                    <a:pt x="537210" y="99060"/>
                  </a:lnTo>
                  <a:close/>
                  <a:moveTo>
                    <a:pt x="6350" y="0"/>
                  </a:moveTo>
                  <a:lnTo>
                    <a:pt x="312420" y="0"/>
                  </a:lnTo>
                  <a:lnTo>
                    <a:pt x="312420" y="311150"/>
                  </a:lnTo>
                  <a:lnTo>
                    <a:pt x="6350" y="311150"/>
                  </a:lnTo>
                  <a:lnTo>
                    <a:pt x="0" y="311150"/>
                  </a:lnTo>
                  <a:lnTo>
                    <a:pt x="0" y="0"/>
                  </a:lnTo>
                  <a:lnTo>
                    <a:pt x="6350" y="0"/>
                  </a:lnTo>
                  <a:close/>
                  <a:moveTo>
                    <a:pt x="120650" y="156210"/>
                  </a:moveTo>
                  <a:lnTo>
                    <a:pt x="43180" y="232410"/>
                  </a:lnTo>
                  <a:lnTo>
                    <a:pt x="78740" y="267970"/>
                  </a:lnTo>
                  <a:lnTo>
                    <a:pt x="156210" y="190500"/>
                  </a:lnTo>
                  <a:lnTo>
                    <a:pt x="233680" y="267970"/>
                  </a:lnTo>
                  <a:lnTo>
                    <a:pt x="269240" y="232410"/>
                  </a:lnTo>
                  <a:lnTo>
                    <a:pt x="191770" y="156210"/>
                  </a:lnTo>
                  <a:lnTo>
                    <a:pt x="269240" y="78740"/>
                  </a:lnTo>
                  <a:lnTo>
                    <a:pt x="233680" y="43180"/>
                  </a:lnTo>
                  <a:lnTo>
                    <a:pt x="156210" y="120650"/>
                  </a:lnTo>
                  <a:lnTo>
                    <a:pt x="78740" y="43180"/>
                  </a:lnTo>
                  <a:lnTo>
                    <a:pt x="43180" y="78740"/>
                  </a:lnTo>
                  <a:lnTo>
                    <a:pt x="120650" y="156210"/>
                  </a:lnTo>
                  <a:close/>
                  <a:moveTo>
                    <a:pt x="436880" y="0"/>
                  </a:moveTo>
                  <a:lnTo>
                    <a:pt x="748030" y="0"/>
                  </a:lnTo>
                  <a:lnTo>
                    <a:pt x="748030" y="311150"/>
                  </a:lnTo>
                  <a:lnTo>
                    <a:pt x="436880" y="311150"/>
                  </a:lnTo>
                  <a:lnTo>
                    <a:pt x="436880" y="0"/>
                  </a:lnTo>
                  <a:close/>
                  <a:moveTo>
                    <a:pt x="486410" y="261620"/>
                  </a:moveTo>
                  <a:lnTo>
                    <a:pt x="699770" y="261620"/>
                  </a:lnTo>
                  <a:lnTo>
                    <a:pt x="699770" y="48260"/>
                  </a:lnTo>
                  <a:lnTo>
                    <a:pt x="486410" y="48260"/>
                  </a:lnTo>
                  <a:lnTo>
                    <a:pt x="486410" y="261620"/>
                  </a:lnTo>
                  <a:close/>
                  <a:moveTo>
                    <a:pt x="1186180" y="0"/>
                  </a:moveTo>
                  <a:lnTo>
                    <a:pt x="1186180" y="311150"/>
                  </a:lnTo>
                  <a:lnTo>
                    <a:pt x="875030" y="311150"/>
                  </a:lnTo>
                  <a:lnTo>
                    <a:pt x="875030" y="0"/>
                  </a:lnTo>
                  <a:lnTo>
                    <a:pt x="1186180" y="0"/>
                  </a:lnTo>
                  <a:close/>
                  <a:moveTo>
                    <a:pt x="1135380" y="185420"/>
                  </a:moveTo>
                  <a:lnTo>
                    <a:pt x="924560" y="185420"/>
                  </a:lnTo>
                  <a:lnTo>
                    <a:pt x="924560" y="236220"/>
                  </a:lnTo>
                  <a:lnTo>
                    <a:pt x="1135380" y="236220"/>
                  </a:lnTo>
                  <a:lnTo>
                    <a:pt x="1135380" y="185420"/>
                  </a:ln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FEF64C2-3866-CAE4-EDFA-2ED1A1A0F122}"/>
                </a:ext>
              </a:extLst>
            </p:cNvPr>
            <p:cNvSpPr/>
            <p:nvPr/>
          </p:nvSpPr>
          <p:spPr>
            <a:xfrm>
              <a:off x="0" y="0"/>
              <a:ext cx="6350000" cy="4095750"/>
            </a:xfrm>
            <a:custGeom>
              <a:avLst/>
              <a:gdLst/>
              <a:ahLst/>
              <a:cxnLst/>
              <a:rect l="l" t="t" r="r" b="b"/>
              <a:pathLst>
                <a:path w="6350000" h="4095750">
                  <a:moveTo>
                    <a:pt x="0" y="0"/>
                  </a:moveTo>
                  <a:lnTo>
                    <a:pt x="0" y="521970"/>
                  </a:lnTo>
                  <a:lnTo>
                    <a:pt x="0" y="4095750"/>
                  </a:lnTo>
                  <a:lnTo>
                    <a:pt x="6350000" y="4095750"/>
                  </a:lnTo>
                  <a:lnTo>
                    <a:pt x="6350000" y="521970"/>
                  </a:lnTo>
                  <a:lnTo>
                    <a:pt x="6350000" y="0"/>
                  </a:lnTo>
                  <a:lnTo>
                    <a:pt x="0" y="0"/>
                  </a:lnTo>
                  <a:close/>
                  <a:moveTo>
                    <a:pt x="6248400" y="3994150"/>
                  </a:moveTo>
                  <a:lnTo>
                    <a:pt x="101600" y="3994150"/>
                  </a:lnTo>
                  <a:lnTo>
                    <a:pt x="101600" y="521970"/>
                  </a:lnTo>
                  <a:lnTo>
                    <a:pt x="6248400" y="521970"/>
                  </a:lnTo>
                  <a:lnTo>
                    <a:pt x="6248400" y="3994150"/>
                  </a:lnTo>
                  <a:close/>
                  <a:moveTo>
                    <a:pt x="1281430" y="110490"/>
                  </a:moveTo>
                  <a:lnTo>
                    <a:pt x="1281430" y="421640"/>
                  </a:lnTo>
                  <a:lnTo>
                    <a:pt x="970280" y="421640"/>
                  </a:lnTo>
                  <a:lnTo>
                    <a:pt x="970280" y="110490"/>
                  </a:lnTo>
                  <a:lnTo>
                    <a:pt x="1281430" y="110490"/>
                  </a:lnTo>
                  <a:close/>
                  <a:moveTo>
                    <a:pt x="844550" y="110490"/>
                  </a:moveTo>
                  <a:lnTo>
                    <a:pt x="844550" y="421640"/>
                  </a:lnTo>
                  <a:lnTo>
                    <a:pt x="532130" y="421640"/>
                  </a:lnTo>
                  <a:lnTo>
                    <a:pt x="532130" y="110490"/>
                  </a:lnTo>
                  <a:lnTo>
                    <a:pt x="844550" y="110490"/>
                  </a:lnTo>
                  <a:close/>
                  <a:moveTo>
                    <a:pt x="407670" y="110490"/>
                  </a:moveTo>
                  <a:lnTo>
                    <a:pt x="407670" y="421640"/>
                  </a:lnTo>
                  <a:lnTo>
                    <a:pt x="101600" y="421640"/>
                  </a:lnTo>
                  <a:lnTo>
                    <a:pt x="95250" y="421640"/>
                  </a:lnTo>
                  <a:lnTo>
                    <a:pt x="95250" y="110490"/>
                  </a:lnTo>
                  <a:lnTo>
                    <a:pt x="101600" y="110490"/>
                  </a:lnTo>
                  <a:lnTo>
                    <a:pt x="407670" y="110490"/>
                  </a:lnTo>
                  <a:close/>
                  <a:moveTo>
                    <a:pt x="364490" y="189230"/>
                  </a:moveTo>
                  <a:lnTo>
                    <a:pt x="287020" y="266700"/>
                  </a:lnTo>
                  <a:lnTo>
                    <a:pt x="364490" y="344170"/>
                  </a:lnTo>
                  <a:lnTo>
                    <a:pt x="328930" y="379730"/>
                  </a:lnTo>
                  <a:lnTo>
                    <a:pt x="251460" y="302260"/>
                  </a:lnTo>
                  <a:lnTo>
                    <a:pt x="173990" y="379730"/>
                  </a:lnTo>
                  <a:lnTo>
                    <a:pt x="138430" y="342900"/>
                  </a:lnTo>
                  <a:lnTo>
                    <a:pt x="215900" y="266700"/>
                  </a:lnTo>
                  <a:lnTo>
                    <a:pt x="138430" y="189230"/>
                  </a:lnTo>
                  <a:lnTo>
                    <a:pt x="173990" y="153670"/>
                  </a:lnTo>
                  <a:lnTo>
                    <a:pt x="251460" y="231140"/>
                  </a:lnTo>
                  <a:lnTo>
                    <a:pt x="328930" y="153670"/>
                  </a:lnTo>
                  <a:lnTo>
                    <a:pt x="364490" y="189230"/>
                  </a:lnTo>
                  <a:close/>
                  <a:moveTo>
                    <a:pt x="795020" y="158750"/>
                  </a:moveTo>
                  <a:lnTo>
                    <a:pt x="581660" y="158750"/>
                  </a:lnTo>
                  <a:lnTo>
                    <a:pt x="581660" y="372110"/>
                  </a:lnTo>
                  <a:lnTo>
                    <a:pt x="795020" y="372110"/>
                  </a:lnTo>
                  <a:lnTo>
                    <a:pt x="795020" y="158750"/>
                  </a:lnTo>
                  <a:close/>
                  <a:moveTo>
                    <a:pt x="744220" y="321310"/>
                  </a:moveTo>
                  <a:lnTo>
                    <a:pt x="632460" y="321310"/>
                  </a:lnTo>
                  <a:lnTo>
                    <a:pt x="632460" y="209550"/>
                  </a:lnTo>
                  <a:lnTo>
                    <a:pt x="744220" y="209550"/>
                  </a:lnTo>
                  <a:lnTo>
                    <a:pt x="744220" y="321310"/>
                  </a:lnTo>
                  <a:close/>
                  <a:moveTo>
                    <a:pt x="1019810" y="295910"/>
                  </a:moveTo>
                  <a:lnTo>
                    <a:pt x="1230630" y="295910"/>
                  </a:lnTo>
                  <a:lnTo>
                    <a:pt x="1230630" y="346710"/>
                  </a:lnTo>
                  <a:lnTo>
                    <a:pt x="1019810" y="346710"/>
                  </a:lnTo>
                  <a:lnTo>
                    <a:pt x="1019810" y="295910"/>
                  </a:ln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002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36E72C97-1BB2-34D8-5F0D-642EB616B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56;p13">
            <a:extLst>
              <a:ext uri="{FF2B5EF4-FFF2-40B4-BE49-F238E27FC236}">
                <a16:creationId xmlns:a16="http://schemas.microsoft.com/office/drawing/2014/main" id="{8F2B6CF1-8772-8A41-03A9-DACA03E6490E}"/>
              </a:ext>
            </a:extLst>
          </p:cNvPr>
          <p:cNvSpPr txBox="1"/>
          <p:nvPr/>
        </p:nvSpPr>
        <p:spPr>
          <a:xfrm rot="5400000">
            <a:off x="-3357962" y="3357961"/>
            <a:ext cx="6858000" cy="1420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69E066-E78A-3113-470D-65B3FC59DD70}"/>
              </a:ext>
            </a:extLst>
          </p:cNvPr>
          <p:cNvGrpSpPr/>
          <p:nvPr/>
        </p:nvGrpSpPr>
        <p:grpSpPr>
          <a:xfrm rot="871495" flipV="1">
            <a:off x="10295306" y="-161540"/>
            <a:ext cx="2898236" cy="797232"/>
            <a:chOff x="6831900" y="4318971"/>
            <a:chExt cx="3227033" cy="887676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3453317-E91B-6A0B-9D3D-EDB4009B3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1900" y="4318971"/>
              <a:ext cx="2724237" cy="815572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A1299B5B-27E9-7E71-016E-4DC4227A7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D96229D4-9264-31E8-7B40-47EBF651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sp>
        <p:nvSpPr>
          <p:cNvPr id="13" name="Google Shape;132;p7">
            <a:extLst>
              <a:ext uri="{FF2B5EF4-FFF2-40B4-BE49-F238E27FC236}">
                <a16:creationId xmlns:a16="http://schemas.microsoft.com/office/drawing/2014/main" id="{35414416-377A-D82C-3DAC-F0188494C7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44200" y="127972"/>
            <a:ext cx="4710325" cy="705236"/>
          </a:xfr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lvl="0"/>
            <a:r>
              <a:rPr lang="en-US" dirty="0">
                <a:solidFill>
                  <a:srgbClr val="FF3300"/>
                </a:solidFill>
              </a:rPr>
              <a:t>Software</a:t>
            </a:r>
            <a:endParaRPr lang="en-US" noProof="0" dirty="0">
              <a:solidFill>
                <a:srgbClr val="FF33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0902E-D6E2-CD26-F2A1-B209704E0485}"/>
              </a:ext>
            </a:extLst>
          </p:cNvPr>
          <p:cNvSpPr txBox="1">
            <a:spLocks/>
          </p:cNvSpPr>
          <p:nvPr/>
        </p:nvSpPr>
        <p:spPr>
          <a:xfrm>
            <a:off x="312088" y="1664254"/>
            <a:ext cx="11879912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ptos" panose="020B0004020202020204" pitchFamily="34" charset="0"/>
              </a:rPr>
              <a:t>Data Export to Excel:</a:t>
            </a:r>
            <a:endParaRPr lang="en-US" sz="2400" dirty="0">
              <a:latin typeface="Aptos" panose="020B0004020202020204" pitchFamily="34" charset="0"/>
            </a:endParaRPr>
          </a:p>
          <a:p>
            <a:pPr marL="342900" marR="0" indent="-342900">
              <a:buFont typeface="Arial" panose="020B0604020202020204" pitchFamily="34" charset="0"/>
              <a:buChar char="•"/>
            </a:pP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When the job is completed, users can download an Excel sheet summarizing the entire data of cable drums.</a:t>
            </a:r>
          </a:p>
          <a:p>
            <a:pPr marL="342900" marR="0" indent="-342900">
              <a:buFont typeface="Arial" panose="020B0604020202020204" pitchFamily="34" charset="0"/>
              <a:buChar char="•"/>
            </a:pPr>
            <a:endParaRPr lang="en-US" sz="2400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indent="-342900">
              <a:buFont typeface="Arial" panose="020B0604020202020204" pitchFamily="34" charset="0"/>
              <a:buChar char="•"/>
            </a:pP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file includes:</a:t>
            </a:r>
          </a:p>
          <a:p>
            <a:pPr lvl="2"/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1-Drum ID</a:t>
            </a:r>
          </a:p>
          <a:p>
            <a:pPr lvl="2"/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2-Remaining cable Length</a:t>
            </a:r>
          </a:p>
          <a:p>
            <a:pPr lvl="2"/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3-Temperature Readings</a:t>
            </a:r>
          </a:p>
          <a:p>
            <a:pPr lvl="2"/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4-predicted time of finishing</a:t>
            </a:r>
          </a:p>
          <a:p>
            <a:pPr lvl="2"/>
            <a:endParaRPr lang="en-US" sz="2400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indent="-342900">
              <a:buFont typeface="Arial" panose="020B0604020202020204" pitchFamily="34" charset="0"/>
              <a:buChar char="•"/>
            </a:pP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This allows users to make a summary for the data</a:t>
            </a:r>
            <a:b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and analyze data at any specific point in time for inspection or documentation.</a:t>
            </a:r>
          </a:p>
          <a:p>
            <a:pPr marL="0" marR="0"/>
            <a:endParaRPr lang="en-US" sz="2000" dirty="0">
              <a:effectLst/>
              <a:latin typeface="Aptos" panose="020B00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ptos" panose="020B00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5BDDB7-C970-F7CB-29F2-E2AA354D108B}"/>
              </a:ext>
            </a:extLst>
          </p:cNvPr>
          <p:cNvSpPr/>
          <p:nvPr/>
        </p:nvSpPr>
        <p:spPr>
          <a:xfrm>
            <a:off x="-1" y="969609"/>
            <a:ext cx="12192001" cy="7052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BE334B-BE7F-DB1F-83B7-6AE710C34DEB}"/>
              </a:ext>
            </a:extLst>
          </p:cNvPr>
          <p:cNvSpPr txBox="1"/>
          <p:nvPr/>
        </p:nvSpPr>
        <p:spPr>
          <a:xfrm>
            <a:off x="646408" y="1060617"/>
            <a:ext cx="68942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ptos" panose="020B0004020202020204" pitchFamily="34" charset="0"/>
              </a:rPr>
              <a:t>GUI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A966C12-9DDC-65E8-B764-9F643F65A4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67"/>
          <a:stretch/>
        </p:blipFill>
        <p:spPr>
          <a:xfrm>
            <a:off x="7670769" y="2710976"/>
            <a:ext cx="4209143" cy="2599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268E00-FB34-9342-C337-BCE265BCD6C8}"/>
              </a:ext>
            </a:extLst>
          </p:cNvPr>
          <p:cNvSpPr txBox="1"/>
          <p:nvPr/>
        </p:nvSpPr>
        <p:spPr>
          <a:xfrm>
            <a:off x="9375130" y="5426726"/>
            <a:ext cx="1786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Figure </a:t>
            </a:r>
            <a:r>
              <a:rPr lang="ar-EG" dirty="0">
                <a:latin typeface="Aptos" panose="020B0004020202020204" pitchFamily="34" charset="0"/>
              </a:rPr>
              <a:t>1</a:t>
            </a:r>
            <a:r>
              <a:rPr lang="en-US" dirty="0">
                <a:latin typeface="Aptos" panose="020B0004020202020204" pitchFamily="34" charset="0"/>
              </a:rPr>
              <a:t>9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F270BA-05FE-438D-36E6-A0010C6BB4C3}"/>
              </a:ext>
            </a:extLst>
          </p:cNvPr>
          <p:cNvGrpSpPr>
            <a:grpSpLocks noChangeAspect="1"/>
          </p:cNvGrpSpPr>
          <p:nvPr/>
        </p:nvGrpSpPr>
        <p:grpSpPr>
          <a:xfrm>
            <a:off x="7605485" y="2594486"/>
            <a:ext cx="4391068" cy="2832240"/>
            <a:chOff x="0" y="0"/>
            <a:chExt cx="6350000" cy="409575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3912DBEB-6975-A406-9DEF-184AF126584E}"/>
                </a:ext>
              </a:extLst>
            </p:cNvPr>
            <p:cNvSpPr/>
            <p:nvPr/>
          </p:nvSpPr>
          <p:spPr>
            <a:xfrm>
              <a:off x="95250" y="110490"/>
              <a:ext cx="1186180" cy="311150"/>
            </a:xfrm>
            <a:custGeom>
              <a:avLst/>
              <a:gdLst/>
              <a:ahLst/>
              <a:cxnLst/>
              <a:rect l="l" t="t" r="r" b="b"/>
              <a:pathLst>
                <a:path w="1186180" h="311150">
                  <a:moveTo>
                    <a:pt x="537210" y="99060"/>
                  </a:moveTo>
                  <a:lnTo>
                    <a:pt x="648970" y="99060"/>
                  </a:lnTo>
                  <a:lnTo>
                    <a:pt x="648970" y="210820"/>
                  </a:lnTo>
                  <a:lnTo>
                    <a:pt x="537210" y="210820"/>
                  </a:lnTo>
                  <a:lnTo>
                    <a:pt x="537210" y="99060"/>
                  </a:lnTo>
                  <a:close/>
                  <a:moveTo>
                    <a:pt x="6350" y="0"/>
                  </a:moveTo>
                  <a:lnTo>
                    <a:pt x="312420" y="0"/>
                  </a:lnTo>
                  <a:lnTo>
                    <a:pt x="312420" y="311150"/>
                  </a:lnTo>
                  <a:lnTo>
                    <a:pt x="6350" y="311150"/>
                  </a:lnTo>
                  <a:lnTo>
                    <a:pt x="0" y="311150"/>
                  </a:lnTo>
                  <a:lnTo>
                    <a:pt x="0" y="0"/>
                  </a:lnTo>
                  <a:lnTo>
                    <a:pt x="6350" y="0"/>
                  </a:lnTo>
                  <a:close/>
                  <a:moveTo>
                    <a:pt x="120650" y="156210"/>
                  </a:moveTo>
                  <a:lnTo>
                    <a:pt x="43180" y="232410"/>
                  </a:lnTo>
                  <a:lnTo>
                    <a:pt x="78740" y="267970"/>
                  </a:lnTo>
                  <a:lnTo>
                    <a:pt x="156210" y="190500"/>
                  </a:lnTo>
                  <a:lnTo>
                    <a:pt x="233680" y="267970"/>
                  </a:lnTo>
                  <a:lnTo>
                    <a:pt x="269240" y="232410"/>
                  </a:lnTo>
                  <a:lnTo>
                    <a:pt x="191770" y="156210"/>
                  </a:lnTo>
                  <a:lnTo>
                    <a:pt x="269240" y="78740"/>
                  </a:lnTo>
                  <a:lnTo>
                    <a:pt x="233680" y="43180"/>
                  </a:lnTo>
                  <a:lnTo>
                    <a:pt x="156210" y="120650"/>
                  </a:lnTo>
                  <a:lnTo>
                    <a:pt x="78740" y="43180"/>
                  </a:lnTo>
                  <a:lnTo>
                    <a:pt x="43180" y="78740"/>
                  </a:lnTo>
                  <a:lnTo>
                    <a:pt x="120650" y="156210"/>
                  </a:lnTo>
                  <a:close/>
                  <a:moveTo>
                    <a:pt x="436880" y="0"/>
                  </a:moveTo>
                  <a:lnTo>
                    <a:pt x="748030" y="0"/>
                  </a:lnTo>
                  <a:lnTo>
                    <a:pt x="748030" y="311150"/>
                  </a:lnTo>
                  <a:lnTo>
                    <a:pt x="436880" y="311150"/>
                  </a:lnTo>
                  <a:lnTo>
                    <a:pt x="436880" y="0"/>
                  </a:lnTo>
                  <a:close/>
                  <a:moveTo>
                    <a:pt x="486410" y="261620"/>
                  </a:moveTo>
                  <a:lnTo>
                    <a:pt x="699770" y="261620"/>
                  </a:lnTo>
                  <a:lnTo>
                    <a:pt x="699770" y="48260"/>
                  </a:lnTo>
                  <a:lnTo>
                    <a:pt x="486410" y="48260"/>
                  </a:lnTo>
                  <a:lnTo>
                    <a:pt x="486410" y="261620"/>
                  </a:lnTo>
                  <a:close/>
                  <a:moveTo>
                    <a:pt x="1186180" y="0"/>
                  </a:moveTo>
                  <a:lnTo>
                    <a:pt x="1186180" y="311150"/>
                  </a:lnTo>
                  <a:lnTo>
                    <a:pt x="875030" y="311150"/>
                  </a:lnTo>
                  <a:lnTo>
                    <a:pt x="875030" y="0"/>
                  </a:lnTo>
                  <a:lnTo>
                    <a:pt x="1186180" y="0"/>
                  </a:lnTo>
                  <a:close/>
                  <a:moveTo>
                    <a:pt x="1135380" y="185420"/>
                  </a:moveTo>
                  <a:lnTo>
                    <a:pt x="924560" y="185420"/>
                  </a:lnTo>
                  <a:lnTo>
                    <a:pt x="924560" y="236220"/>
                  </a:lnTo>
                  <a:lnTo>
                    <a:pt x="1135380" y="236220"/>
                  </a:lnTo>
                  <a:lnTo>
                    <a:pt x="1135380" y="185420"/>
                  </a:ln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B3209C45-A663-8991-3C83-F13D15D1438B}"/>
                </a:ext>
              </a:extLst>
            </p:cNvPr>
            <p:cNvSpPr/>
            <p:nvPr/>
          </p:nvSpPr>
          <p:spPr>
            <a:xfrm>
              <a:off x="0" y="0"/>
              <a:ext cx="6350000" cy="4095750"/>
            </a:xfrm>
            <a:custGeom>
              <a:avLst/>
              <a:gdLst/>
              <a:ahLst/>
              <a:cxnLst/>
              <a:rect l="l" t="t" r="r" b="b"/>
              <a:pathLst>
                <a:path w="6350000" h="4095750">
                  <a:moveTo>
                    <a:pt x="0" y="0"/>
                  </a:moveTo>
                  <a:lnTo>
                    <a:pt x="0" y="521970"/>
                  </a:lnTo>
                  <a:lnTo>
                    <a:pt x="0" y="4095750"/>
                  </a:lnTo>
                  <a:lnTo>
                    <a:pt x="6350000" y="4095750"/>
                  </a:lnTo>
                  <a:lnTo>
                    <a:pt x="6350000" y="521970"/>
                  </a:lnTo>
                  <a:lnTo>
                    <a:pt x="6350000" y="0"/>
                  </a:lnTo>
                  <a:lnTo>
                    <a:pt x="0" y="0"/>
                  </a:lnTo>
                  <a:close/>
                  <a:moveTo>
                    <a:pt x="6248400" y="3994150"/>
                  </a:moveTo>
                  <a:lnTo>
                    <a:pt x="101600" y="3994150"/>
                  </a:lnTo>
                  <a:lnTo>
                    <a:pt x="101600" y="521970"/>
                  </a:lnTo>
                  <a:lnTo>
                    <a:pt x="6248400" y="521970"/>
                  </a:lnTo>
                  <a:lnTo>
                    <a:pt x="6248400" y="3994150"/>
                  </a:lnTo>
                  <a:close/>
                  <a:moveTo>
                    <a:pt x="1281430" y="110490"/>
                  </a:moveTo>
                  <a:lnTo>
                    <a:pt x="1281430" y="421640"/>
                  </a:lnTo>
                  <a:lnTo>
                    <a:pt x="970280" y="421640"/>
                  </a:lnTo>
                  <a:lnTo>
                    <a:pt x="970280" y="110490"/>
                  </a:lnTo>
                  <a:lnTo>
                    <a:pt x="1281430" y="110490"/>
                  </a:lnTo>
                  <a:close/>
                  <a:moveTo>
                    <a:pt x="844550" y="110490"/>
                  </a:moveTo>
                  <a:lnTo>
                    <a:pt x="844550" y="421640"/>
                  </a:lnTo>
                  <a:lnTo>
                    <a:pt x="532130" y="421640"/>
                  </a:lnTo>
                  <a:lnTo>
                    <a:pt x="532130" y="110490"/>
                  </a:lnTo>
                  <a:lnTo>
                    <a:pt x="844550" y="110490"/>
                  </a:lnTo>
                  <a:close/>
                  <a:moveTo>
                    <a:pt x="407670" y="110490"/>
                  </a:moveTo>
                  <a:lnTo>
                    <a:pt x="407670" y="421640"/>
                  </a:lnTo>
                  <a:lnTo>
                    <a:pt x="101600" y="421640"/>
                  </a:lnTo>
                  <a:lnTo>
                    <a:pt x="95250" y="421640"/>
                  </a:lnTo>
                  <a:lnTo>
                    <a:pt x="95250" y="110490"/>
                  </a:lnTo>
                  <a:lnTo>
                    <a:pt x="101600" y="110490"/>
                  </a:lnTo>
                  <a:lnTo>
                    <a:pt x="407670" y="110490"/>
                  </a:lnTo>
                  <a:close/>
                  <a:moveTo>
                    <a:pt x="364490" y="189230"/>
                  </a:moveTo>
                  <a:lnTo>
                    <a:pt x="287020" y="266700"/>
                  </a:lnTo>
                  <a:lnTo>
                    <a:pt x="364490" y="344170"/>
                  </a:lnTo>
                  <a:lnTo>
                    <a:pt x="328930" y="379730"/>
                  </a:lnTo>
                  <a:lnTo>
                    <a:pt x="251460" y="302260"/>
                  </a:lnTo>
                  <a:lnTo>
                    <a:pt x="173990" y="379730"/>
                  </a:lnTo>
                  <a:lnTo>
                    <a:pt x="138430" y="342900"/>
                  </a:lnTo>
                  <a:lnTo>
                    <a:pt x="215900" y="266700"/>
                  </a:lnTo>
                  <a:lnTo>
                    <a:pt x="138430" y="189230"/>
                  </a:lnTo>
                  <a:lnTo>
                    <a:pt x="173990" y="153670"/>
                  </a:lnTo>
                  <a:lnTo>
                    <a:pt x="251460" y="231140"/>
                  </a:lnTo>
                  <a:lnTo>
                    <a:pt x="328930" y="153670"/>
                  </a:lnTo>
                  <a:lnTo>
                    <a:pt x="364490" y="189230"/>
                  </a:lnTo>
                  <a:close/>
                  <a:moveTo>
                    <a:pt x="795020" y="158750"/>
                  </a:moveTo>
                  <a:lnTo>
                    <a:pt x="581660" y="158750"/>
                  </a:lnTo>
                  <a:lnTo>
                    <a:pt x="581660" y="372110"/>
                  </a:lnTo>
                  <a:lnTo>
                    <a:pt x="795020" y="372110"/>
                  </a:lnTo>
                  <a:lnTo>
                    <a:pt x="795020" y="158750"/>
                  </a:lnTo>
                  <a:close/>
                  <a:moveTo>
                    <a:pt x="744220" y="321310"/>
                  </a:moveTo>
                  <a:lnTo>
                    <a:pt x="632460" y="321310"/>
                  </a:lnTo>
                  <a:lnTo>
                    <a:pt x="632460" y="209550"/>
                  </a:lnTo>
                  <a:lnTo>
                    <a:pt x="744220" y="209550"/>
                  </a:lnTo>
                  <a:lnTo>
                    <a:pt x="744220" y="321310"/>
                  </a:lnTo>
                  <a:close/>
                  <a:moveTo>
                    <a:pt x="1019810" y="295910"/>
                  </a:moveTo>
                  <a:lnTo>
                    <a:pt x="1230630" y="295910"/>
                  </a:lnTo>
                  <a:lnTo>
                    <a:pt x="1230630" y="346710"/>
                  </a:lnTo>
                  <a:lnTo>
                    <a:pt x="1019810" y="346710"/>
                  </a:lnTo>
                  <a:lnTo>
                    <a:pt x="1019810" y="295910"/>
                  </a:ln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617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5DA7AA89-132B-1D87-031C-D9C85F6DF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56;p13">
            <a:extLst>
              <a:ext uri="{FF2B5EF4-FFF2-40B4-BE49-F238E27FC236}">
                <a16:creationId xmlns:a16="http://schemas.microsoft.com/office/drawing/2014/main" id="{578C1582-9E57-0699-F2FF-752793DB0394}"/>
              </a:ext>
            </a:extLst>
          </p:cNvPr>
          <p:cNvSpPr txBox="1"/>
          <p:nvPr/>
        </p:nvSpPr>
        <p:spPr>
          <a:xfrm rot="5400000">
            <a:off x="-3357962" y="3357961"/>
            <a:ext cx="6858000" cy="142077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EDA9BF9-9B8D-6607-CB68-8D4DB8175FC7}"/>
              </a:ext>
            </a:extLst>
          </p:cNvPr>
          <p:cNvGrpSpPr/>
          <p:nvPr/>
        </p:nvGrpSpPr>
        <p:grpSpPr>
          <a:xfrm rot="871495" flipV="1">
            <a:off x="10296613" y="-178323"/>
            <a:ext cx="2898236" cy="797232"/>
            <a:chOff x="6831900" y="4318971"/>
            <a:chExt cx="3227033" cy="887676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BE9DF46-0F4A-B299-9442-B512A141E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1900" y="4318971"/>
              <a:ext cx="2724237" cy="815572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870C365D-5DF8-3EC2-7F31-638C2672A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F538CA51-07C6-E0C9-AA49-89E43E82A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sp>
        <p:nvSpPr>
          <p:cNvPr id="13" name="Google Shape;132;p7">
            <a:extLst>
              <a:ext uri="{FF2B5EF4-FFF2-40B4-BE49-F238E27FC236}">
                <a16:creationId xmlns:a16="http://schemas.microsoft.com/office/drawing/2014/main" id="{E5B7E6DE-0332-0974-736A-60ADD4DB15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44200" y="127972"/>
            <a:ext cx="4710325" cy="705236"/>
          </a:xfr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lvl="0"/>
            <a:r>
              <a:rPr lang="en-US" dirty="0">
                <a:solidFill>
                  <a:srgbClr val="FF3300"/>
                </a:solidFill>
              </a:rPr>
              <a:t>Software</a:t>
            </a:r>
            <a:endParaRPr lang="en-US" noProof="0" dirty="0">
              <a:solidFill>
                <a:srgbClr val="FF3300"/>
              </a:solidFill>
            </a:endParaRP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C7BD4C5F-7B0C-C0C2-6376-A18E02F98D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5554241"/>
              </p:ext>
            </p:extLst>
          </p:nvPr>
        </p:nvGraphicFramePr>
        <p:xfrm>
          <a:off x="646408" y="1725621"/>
          <a:ext cx="11099323" cy="501557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179529">
                  <a:extLst>
                    <a:ext uri="{9D8B030D-6E8A-4147-A177-3AD203B41FA5}">
                      <a16:colId xmlns:a16="http://schemas.microsoft.com/office/drawing/2014/main" val="120444424"/>
                    </a:ext>
                  </a:extLst>
                </a:gridCol>
                <a:gridCol w="3124920">
                  <a:extLst>
                    <a:ext uri="{9D8B030D-6E8A-4147-A177-3AD203B41FA5}">
                      <a16:colId xmlns:a16="http://schemas.microsoft.com/office/drawing/2014/main" val="1029795264"/>
                    </a:ext>
                  </a:extLst>
                </a:gridCol>
                <a:gridCol w="5794874">
                  <a:extLst>
                    <a:ext uri="{9D8B030D-6E8A-4147-A177-3AD203B41FA5}">
                      <a16:colId xmlns:a16="http://schemas.microsoft.com/office/drawing/2014/main" val="4286994106"/>
                    </a:ext>
                  </a:extLst>
                </a:gridCol>
              </a:tblGrid>
              <a:tr h="392679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9pPr>
                    </a:lstStyle>
                    <a:p>
                      <a:r>
                        <a:rPr lang="en-US" sz="1600" b="1" dirty="0"/>
                        <a:t>OSI Layer</a:t>
                      </a:r>
                      <a:endParaRPr lang="en-US" sz="1600" dirty="0">
                        <a:latin typeface="Aptos" panose="020B0004020202020204" pitchFamily="34" charset="0"/>
                      </a:endParaRPr>
                    </a:p>
                  </a:txBody>
                  <a:tcPr marL="89245" marR="89245" marT="44622" marB="44622" anchor="ctr"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9pPr>
                    </a:lstStyle>
                    <a:p>
                      <a:r>
                        <a:rPr lang="en-US" sz="1600" b="1" dirty="0"/>
                        <a:t>Our Project Component</a:t>
                      </a:r>
                      <a:endParaRPr lang="en-US" sz="1600" dirty="0">
                        <a:latin typeface="Aptos" panose="020B0004020202020204" pitchFamily="34" charset="0"/>
                      </a:endParaRPr>
                    </a:p>
                  </a:txBody>
                  <a:tcPr marL="89245" marR="89245" marT="44622" marB="44622" anchor="ctr"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9pPr>
                    </a:lstStyle>
                    <a:p>
                      <a:r>
                        <a:rPr lang="en-US" sz="1600" b="1" dirty="0"/>
                        <a:t>Role in Communication</a:t>
                      </a:r>
                      <a:endParaRPr lang="en-US" sz="1600" dirty="0">
                        <a:latin typeface="Aptos" panose="020B0004020202020204" pitchFamily="34" charset="0"/>
                      </a:endParaRPr>
                    </a:p>
                  </a:txBody>
                  <a:tcPr marL="89245" marR="89245" marT="44622" marB="44622" anchor="ctr"/>
                </a:tc>
                <a:extLst>
                  <a:ext uri="{0D108BD9-81ED-4DB2-BD59-A6C34878D82A}">
                    <a16:rowId xmlns:a16="http://schemas.microsoft.com/office/drawing/2014/main" val="441186564"/>
                  </a:ext>
                </a:extLst>
              </a:tr>
              <a:tr h="660413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9pPr>
                    </a:lstStyle>
                    <a:p>
                      <a:r>
                        <a:rPr lang="en-US" sz="1600" b="1" dirty="0"/>
                        <a:t>Layer 1: Physical</a:t>
                      </a:r>
                      <a:endParaRPr lang="en-US" sz="1600" dirty="0">
                        <a:latin typeface="Aptos" panose="020B0004020202020204" pitchFamily="34" charset="0"/>
                      </a:endParaRPr>
                    </a:p>
                  </a:txBody>
                  <a:tcPr marL="89245" marR="89245" marT="44622" marB="44622" anchor="ctr"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9pPr>
                    </a:lstStyle>
                    <a:p>
                      <a:r>
                        <a:rPr lang="en-US" sz="1600" dirty="0"/>
                        <a:t>Wires, Connectors, UART (TX/RX between Arduino and ESP)</a:t>
                      </a:r>
                      <a:endParaRPr lang="en-US" sz="1600" dirty="0">
                        <a:latin typeface="Aptos" panose="020B0004020202020204" pitchFamily="34" charset="0"/>
                      </a:endParaRPr>
                    </a:p>
                  </a:txBody>
                  <a:tcPr marL="89245" marR="89245" marT="44622" marB="44622" anchor="ctr"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9pPr>
                    </a:lstStyle>
                    <a:p>
                      <a:r>
                        <a:rPr lang="en-US" sz="1600" dirty="0"/>
                        <a:t>UART connection (TX/RX) between Arduino and ESP32; electrical signals transmit sensor data.</a:t>
                      </a:r>
                      <a:endParaRPr lang="en-US" sz="1600" dirty="0">
                        <a:latin typeface="Aptos" panose="020B0004020202020204" pitchFamily="34" charset="0"/>
                      </a:endParaRPr>
                    </a:p>
                  </a:txBody>
                  <a:tcPr marL="89245" marR="89245" marT="44622" marB="44622" anchor="ctr"/>
                </a:tc>
                <a:extLst>
                  <a:ext uri="{0D108BD9-81ED-4DB2-BD59-A6C34878D82A}">
                    <a16:rowId xmlns:a16="http://schemas.microsoft.com/office/drawing/2014/main" val="3091781259"/>
                  </a:ext>
                </a:extLst>
              </a:tr>
              <a:tr h="660413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9pPr>
                    </a:lstStyle>
                    <a:p>
                      <a:r>
                        <a:rPr lang="en-US" sz="1600" b="1" dirty="0"/>
                        <a:t>Layer 2: Data Link</a:t>
                      </a:r>
                      <a:endParaRPr lang="en-US" sz="1600" dirty="0">
                        <a:latin typeface="Aptos" panose="020B0004020202020204" pitchFamily="34" charset="0"/>
                      </a:endParaRPr>
                    </a:p>
                  </a:txBody>
                  <a:tcPr marL="89245" marR="89245" marT="44622" marB="44622" anchor="ctr"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9pPr>
                    </a:lstStyle>
                    <a:p>
                      <a:r>
                        <a:rPr lang="en-US" sz="1600" dirty="0"/>
                        <a:t>UART Protocol</a:t>
                      </a:r>
                      <a:endParaRPr lang="en-US" sz="1600" dirty="0">
                        <a:latin typeface="Aptos" panose="020B0004020202020204" pitchFamily="34" charset="0"/>
                      </a:endParaRPr>
                    </a:p>
                  </a:txBody>
                  <a:tcPr marL="89245" marR="89245" marT="44622" marB="44622" anchor="ctr"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9pPr>
                    </a:lstStyle>
                    <a:p>
                      <a:r>
                        <a:rPr lang="en-US" sz="1600" dirty="0"/>
                        <a:t>Ensures transmission of bytes between [Arduino and ESP ,Arduino and GPS]</a:t>
                      </a:r>
                      <a:endParaRPr lang="en-US" sz="1600" dirty="0">
                        <a:latin typeface="Aptos" panose="020B0004020202020204" pitchFamily="34" charset="0"/>
                      </a:endParaRPr>
                    </a:p>
                  </a:txBody>
                  <a:tcPr marL="89245" marR="89245" marT="44622" marB="44622" anchor="ctr"/>
                </a:tc>
                <a:extLst>
                  <a:ext uri="{0D108BD9-81ED-4DB2-BD59-A6C34878D82A}">
                    <a16:rowId xmlns:a16="http://schemas.microsoft.com/office/drawing/2014/main" val="1394322731"/>
                  </a:ext>
                </a:extLst>
              </a:tr>
              <a:tr h="660413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9pPr>
                    </a:lstStyle>
                    <a:p>
                      <a:r>
                        <a:rPr lang="en-US" sz="1600" b="1" dirty="0"/>
                        <a:t>Layer 3: Network</a:t>
                      </a:r>
                      <a:endParaRPr lang="en-US" sz="1600" dirty="0">
                        <a:latin typeface="Aptos" panose="020B0004020202020204" pitchFamily="34" charset="0"/>
                      </a:endParaRPr>
                    </a:p>
                  </a:txBody>
                  <a:tcPr marL="89245" marR="89245" marT="44622" marB="44622" anchor="ctr"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9pPr>
                    </a:lstStyle>
                    <a:p>
                      <a:r>
                        <a:rPr lang="en-US" sz="1600" dirty="0"/>
                        <a:t>ESP32 Wi-Fi + IP Addressing</a:t>
                      </a:r>
                      <a:endParaRPr lang="en-US" sz="1600" dirty="0">
                        <a:latin typeface="Aptos" panose="020B0004020202020204" pitchFamily="34" charset="0"/>
                      </a:endParaRPr>
                    </a:p>
                  </a:txBody>
                  <a:tcPr marL="89245" marR="89245" marT="44622" marB="44622" anchor="ctr"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9pPr>
                    </a:lstStyle>
                    <a:p>
                      <a:r>
                        <a:rPr lang="en-US" sz="1600" dirty="0"/>
                        <a:t>Enables APIs between Firebase and ESP32</a:t>
                      </a:r>
                      <a:endParaRPr lang="en-US" sz="1600" dirty="0">
                        <a:latin typeface="Aptos" panose="020B0004020202020204" pitchFamily="34" charset="0"/>
                      </a:endParaRPr>
                    </a:p>
                  </a:txBody>
                  <a:tcPr marL="89245" marR="89245" marT="44622" marB="44622" anchor="ctr"/>
                </a:tc>
                <a:extLst>
                  <a:ext uri="{0D108BD9-81ED-4DB2-BD59-A6C34878D82A}">
                    <a16:rowId xmlns:a16="http://schemas.microsoft.com/office/drawing/2014/main" val="343489492"/>
                  </a:ext>
                </a:extLst>
              </a:tr>
              <a:tr h="660413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9pPr>
                    </a:lstStyle>
                    <a:p>
                      <a:r>
                        <a:rPr lang="en-US" sz="1600" b="1" dirty="0"/>
                        <a:t>Layer 4: Transport</a:t>
                      </a:r>
                      <a:endParaRPr lang="en-US" sz="1600" dirty="0">
                        <a:latin typeface="Aptos" panose="020B0004020202020204" pitchFamily="34" charset="0"/>
                      </a:endParaRPr>
                    </a:p>
                  </a:txBody>
                  <a:tcPr marL="89245" marR="89245" marT="44622" marB="44622" anchor="ctr"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9pPr>
                    </a:lstStyle>
                    <a:p>
                      <a:r>
                        <a:rPr lang="en-US" sz="1600" dirty="0"/>
                        <a:t>TCP/IP Stack in ESP</a:t>
                      </a:r>
                      <a:endParaRPr lang="en-US" sz="1600" dirty="0">
                        <a:latin typeface="Aptos" panose="020B0004020202020204" pitchFamily="34" charset="0"/>
                      </a:endParaRPr>
                    </a:p>
                  </a:txBody>
                  <a:tcPr marL="89245" marR="89245" marT="44622" marB="44622" anchor="ctr"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9pPr>
                    </a:lstStyle>
                    <a:p>
                      <a:r>
                        <a:rPr lang="en-US" sz="1600"/>
                        <a:t>Check the data integrity which (check 4 variables: Temp , longitude ,latitude , last reading )</a:t>
                      </a:r>
                      <a:endParaRPr lang="en-US" sz="1600" dirty="0">
                        <a:latin typeface="Aptos" panose="020B0004020202020204" pitchFamily="34" charset="0"/>
                      </a:endParaRPr>
                    </a:p>
                  </a:txBody>
                  <a:tcPr marL="89245" marR="89245" marT="44622" marB="44622" anchor="ctr"/>
                </a:tc>
                <a:extLst>
                  <a:ext uri="{0D108BD9-81ED-4DB2-BD59-A6C34878D82A}">
                    <a16:rowId xmlns:a16="http://schemas.microsoft.com/office/drawing/2014/main" val="2026847101"/>
                  </a:ext>
                </a:extLst>
              </a:tr>
              <a:tr h="660413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9pPr>
                    </a:lstStyle>
                    <a:p>
                      <a:r>
                        <a:rPr lang="en-US" sz="1600" b="1"/>
                        <a:t>Layer 5:Session</a:t>
                      </a:r>
                      <a:endParaRPr lang="en-US" sz="1600" dirty="0">
                        <a:latin typeface="Aptos" panose="020B0004020202020204" pitchFamily="34" charset="0"/>
                      </a:endParaRPr>
                    </a:p>
                  </a:txBody>
                  <a:tcPr marL="89245" marR="89245" marT="44622" marB="44622" anchor="ctr"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9pPr>
                    </a:lstStyle>
                    <a:p>
                      <a:r>
                        <a:rPr lang="en-US" sz="1600" dirty="0"/>
                        <a:t>Firebase + Flask Web GUI</a:t>
                      </a:r>
                      <a:endParaRPr lang="en-US" sz="1600" dirty="0">
                        <a:latin typeface="Aptos" panose="020B0004020202020204" pitchFamily="34" charset="0"/>
                      </a:endParaRPr>
                    </a:p>
                  </a:txBody>
                  <a:tcPr marL="89245" marR="89245" marT="44622" marB="44622" anchor="ctr"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9pPr>
                    </a:lstStyle>
                    <a:p>
                      <a:r>
                        <a:rPr lang="en-US" sz="1600"/>
                        <a:t>Firebase maintains active sessions with ESP32 and the GUI frontend.</a:t>
                      </a:r>
                      <a:endParaRPr lang="en-US" sz="1600" dirty="0">
                        <a:latin typeface="Aptos" panose="020B0004020202020204" pitchFamily="34" charset="0"/>
                      </a:endParaRPr>
                    </a:p>
                  </a:txBody>
                  <a:tcPr marL="89245" marR="89245" marT="44622" marB="44622" anchor="ctr"/>
                </a:tc>
                <a:extLst>
                  <a:ext uri="{0D108BD9-81ED-4DB2-BD59-A6C34878D82A}">
                    <a16:rowId xmlns:a16="http://schemas.microsoft.com/office/drawing/2014/main" val="2305576995"/>
                  </a:ext>
                </a:extLst>
              </a:tr>
              <a:tr h="660413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/>
                        <a:t>Layer 6. Presentation</a:t>
                      </a:r>
                      <a:endParaRPr lang="en-US" sz="1600"/>
                    </a:p>
                    <a:p>
                      <a:endParaRPr lang="en-US" sz="1600" dirty="0">
                        <a:latin typeface="Aptos" panose="020B0004020202020204" pitchFamily="34" charset="0"/>
                      </a:endParaRPr>
                    </a:p>
                  </a:txBody>
                  <a:tcPr marL="89245" marR="89245" marT="44622" marB="44622" anchor="ctr"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9pPr>
                    </a:lstStyle>
                    <a:p>
                      <a:r>
                        <a:rPr lang="en-US" sz="1600" dirty="0"/>
                        <a:t>Flask Web GUI</a:t>
                      </a:r>
                      <a:endParaRPr lang="en-US" sz="1600" dirty="0">
                        <a:latin typeface="Aptos" panose="020B0004020202020204" pitchFamily="34" charset="0"/>
                      </a:endParaRPr>
                    </a:p>
                  </a:txBody>
                  <a:tcPr marL="89245" marR="89245" marT="44622" marB="44622" anchor="ctr"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The Data sent from ESP and received in GUI and the encryption BY(TLS that make automatically ) </a:t>
                      </a:r>
                      <a:endParaRPr lang="en-US" sz="1600" dirty="0">
                        <a:latin typeface="Aptos" panose="020B0004020202020204" pitchFamily="34" charset="0"/>
                      </a:endParaRPr>
                    </a:p>
                  </a:txBody>
                  <a:tcPr marL="89245" marR="89245" marT="44622" marB="44622" anchor="ctr"/>
                </a:tc>
                <a:extLst>
                  <a:ext uri="{0D108BD9-81ED-4DB2-BD59-A6C34878D82A}">
                    <a16:rowId xmlns:a16="http://schemas.microsoft.com/office/drawing/2014/main" val="2013860521"/>
                  </a:ext>
                </a:extLst>
              </a:tr>
              <a:tr h="660413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9pPr>
                    </a:lstStyle>
                    <a:p>
                      <a:r>
                        <a:rPr lang="en-US" sz="1600" b="1"/>
                        <a:t>Layer 7: Application</a:t>
                      </a:r>
                      <a:endParaRPr lang="en-US" sz="1600" b="1" dirty="0">
                        <a:latin typeface="Aptos" panose="020B0004020202020204" pitchFamily="34" charset="0"/>
                      </a:endParaRPr>
                    </a:p>
                  </a:txBody>
                  <a:tcPr marL="89245" marR="89245" marT="44622" marB="44622" anchor="ctr"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9pPr>
                    </a:lstStyle>
                    <a:p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</a:rPr>
                        <a:t>Flask Web GUI</a:t>
                      </a:r>
                      <a:endParaRPr lang="en-US" sz="1600" b="0" dirty="0">
                        <a:latin typeface="Aptos" panose="020B0004020202020204" pitchFamily="34" charset="0"/>
                      </a:endParaRPr>
                    </a:p>
                  </a:txBody>
                  <a:tcPr marL="89245" marR="89245" marT="44622" marB="44622" anchor="ctr"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Web GUI displays live temperature, cable usage, and GPS location for users.</a:t>
                      </a:r>
                      <a:endParaRPr lang="en-US" sz="1600" dirty="0">
                        <a:latin typeface="Aptos" panose="020B0004020202020204" pitchFamily="34" charset="0"/>
                      </a:endParaRPr>
                    </a:p>
                  </a:txBody>
                  <a:tcPr marL="89245" marR="89245" marT="44622" marB="44622" anchor="ctr"/>
                </a:tc>
                <a:extLst>
                  <a:ext uri="{0D108BD9-81ED-4DB2-BD59-A6C34878D82A}">
                    <a16:rowId xmlns:a16="http://schemas.microsoft.com/office/drawing/2014/main" val="292446208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17505F74-87BE-8ED9-31C7-F59D283F4FE8}"/>
              </a:ext>
            </a:extLst>
          </p:cNvPr>
          <p:cNvSpPr/>
          <p:nvPr/>
        </p:nvSpPr>
        <p:spPr>
          <a:xfrm>
            <a:off x="-1" y="969609"/>
            <a:ext cx="12192001" cy="641477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575591-25D6-6F83-B825-52718F7F4606}"/>
              </a:ext>
            </a:extLst>
          </p:cNvPr>
          <p:cNvSpPr txBox="1"/>
          <p:nvPr/>
        </p:nvSpPr>
        <p:spPr>
          <a:xfrm>
            <a:off x="646408" y="1060617"/>
            <a:ext cx="68942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  <a:latin typeface="Aptos" panose="020B0004020202020204" pitchFamily="34" charset="0"/>
              </a:rPr>
              <a:t>OSI Model Mapping</a:t>
            </a:r>
          </a:p>
        </p:txBody>
      </p:sp>
    </p:spTree>
    <p:extLst>
      <p:ext uri="{BB962C8B-B14F-4D97-AF65-F5344CB8AC3E}">
        <p14:creationId xmlns:p14="http://schemas.microsoft.com/office/powerpoint/2010/main" val="176293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D0E0E469-D94D-0E1B-DF47-02ECF2E09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56;p13">
            <a:extLst>
              <a:ext uri="{FF2B5EF4-FFF2-40B4-BE49-F238E27FC236}">
                <a16:creationId xmlns:a16="http://schemas.microsoft.com/office/drawing/2014/main" id="{26484296-CBCC-E060-C639-7FA4F76CBAD7}"/>
              </a:ext>
            </a:extLst>
          </p:cNvPr>
          <p:cNvSpPr txBox="1"/>
          <p:nvPr/>
        </p:nvSpPr>
        <p:spPr>
          <a:xfrm rot="5400000">
            <a:off x="-3357962" y="3357961"/>
            <a:ext cx="6858000" cy="142077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DFE9528-F195-C817-5FAF-916F494EE4BE}"/>
              </a:ext>
            </a:extLst>
          </p:cNvPr>
          <p:cNvGrpSpPr/>
          <p:nvPr/>
        </p:nvGrpSpPr>
        <p:grpSpPr>
          <a:xfrm rot="871495" flipV="1">
            <a:off x="10295306" y="-161540"/>
            <a:ext cx="2898236" cy="797232"/>
            <a:chOff x="6831900" y="4318971"/>
            <a:chExt cx="3227033" cy="887676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056F0D3D-FE37-0203-49D6-22FAF9546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1900" y="4318971"/>
              <a:ext cx="2724237" cy="815572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3D42650-35B8-2825-3513-59F406376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85546A2A-1E97-FC2F-A323-6983E5ED3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sp>
        <p:nvSpPr>
          <p:cNvPr id="13" name="Google Shape;132;p7">
            <a:extLst>
              <a:ext uri="{FF2B5EF4-FFF2-40B4-BE49-F238E27FC236}">
                <a16:creationId xmlns:a16="http://schemas.microsoft.com/office/drawing/2014/main" id="{7594DF4B-4B73-A70A-7D90-5817C1C704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44200" y="127972"/>
            <a:ext cx="4710325" cy="705236"/>
          </a:xfr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lvl="0"/>
            <a:r>
              <a:rPr lang="en-US" dirty="0">
                <a:solidFill>
                  <a:srgbClr val="FF3300"/>
                </a:solidFill>
              </a:rPr>
              <a:t>Software</a:t>
            </a:r>
            <a:endParaRPr lang="en-US" noProof="0" dirty="0">
              <a:solidFill>
                <a:srgbClr val="FF33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2A6ADE-314A-54E6-3C0A-EE4ADBD7B5C7}"/>
              </a:ext>
            </a:extLst>
          </p:cNvPr>
          <p:cNvSpPr/>
          <p:nvPr/>
        </p:nvSpPr>
        <p:spPr>
          <a:xfrm>
            <a:off x="-1" y="969609"/>
            <a:ext cx="12192001" cy="641477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3CBF5E-038B-97B9-EDB0-4DAB36C2C444}"/>
              </a:ext>
            </a:extLst>
          </p:cNvPr>
          <p:cNvSpPr txBox="1"/>
          <p:nvPr/>
        </p:nvSpPr>
        <p:spPr>
          <a:xfrm>
            <a:off x="646408" y="1060617"/>
            <a:ext cx="68942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  <a:latin typeface="Aptos" panose="020B0004020202020204" pitchFamily="34" charset="0"/>
              </a:rPr>
              <a:t>IoT Connectivity Used in our Project</a:t>
            </a:r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A2B9AB09-B937-CAF7-0128-47F1024E3B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9265907"/>
              </p:ext>
            </p:extLst>
          </p:nvPr>
        </p:nvGraphicFramePr>
        <p:xfrm>
          <a:off x="2413099" y="2179840"/>
          <a:ext cx="8094478" cy="428512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4047239">
                  <a:extLst>
                    <a:ext uri="{9D8B030D-6E8A-4147-A177-3AD203B41FA5}">
                      <a16:colId xmlns:a16="http://schemas.microsoft.com/office/drawing/2014/main" val="1136680426"/>
                    </a:ext>
                  </a:extLst>
                </a:gridCol>
                <a:gridCol w="4047239">
                  <a:extLst>
                    <a:ext uri="{9D8B030D-6E8A-4147-A177-3AD203B41FA5}">
                      <a16:colId xmlns:a16="http://schemas.microsoft.com/office/drawing/2014/main" val="1604719914"/>
                    </a:ext>
                  </a:extLst>
                </a:gridCol>
              </a:tblGrid>
              <a:tr h="67299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9pPr>
                    </a:lstStyle>
                    <a:p>
                      <a:r>
                        <a:rPr lang="en-US" sz="2000" b="1" dirty="0">
                          <a:latin typeface="Aptos" panose="020B0004020202020204" pitchFamily="34" charset="0"/>
                        </a:rPr>
                        <a:t>Connectivity Type</a:t>
                      </a:r>
                      <a:endParaRPr lang="en-US" sz="2000" dirty="0">
                        <a:latin typeface="Aptos" panose="020B0004020202020204" pitchFamily="34" charset="0"/>
                      </a:endParaRPr>
                    </a:p>
                  </a:txBody>
                  <a:tcPr marL="103898" marR="103898" marT="51949" marB="51949" anchor="ctr"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9pPr>
                    </a:lstStyle>
                    <a:p>
                      <a:r>
                        <a:rPr lang="en-US" sz="2000" b="1" dirty="0">
                          <a:latin typeface="Aptos" panose="020B0004020202020204" pitchFamily="34" charset="0"/>
                        </a:rPr>
                        <a:t>Application in My Project</a:t>
                      </a:r>
                      <a:endParaRPr lang="en-US" sz="2000" dirty="0">
                        <a:latin typeface="Aptos" panose="020B0004020202020204" pitchFamily="34" charset="0"/>
                      </a:endParaRPr>
                    </a:p>
                  </a:txBody>
                  <a:tcPr marL="103898" marR="103898" marT="51949" marB="51949" anchor="ctr"/>
                </a:tc>
                <a:extLst>
                  <a:ext uri="{0D108BD9-81ED-4DB2-BD59-A6C34878D82A}">
                    <a16:rowId xmlns:a16="http://schemas.microsoft.com/office/drawing/2014/main" val="1843498161"/>
                  </a:ext>
                </a:extLst>
              </a:tr>
              <a:tr h="807713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9pPr>
                    </a:lstStyle>
                    <a:p>
                      <a:r>
                        <a:rPr lang="en-US" sz="2000" b="1" dirty="0">
                          <a:latin typeface="Aptos" panose="020B0004020202020204" pitchFamily="34" charset="0"/>
                        </a:rPr>
                        <a:t>Short-Range Wireless</a:t>
                      </a:r>
                      <a:endParaRPr lang="en-US" sz="2000" dirty="0">
                        <a:latin typeface="Aptos" panose="020B0004020202020204" pitchFamily="34" charset="0"/>
                      </a:endParaRPr>
                    </a:p>
                  </a:txBody>
                  <a:tcPr marL="103898" marR="103898" marT="51949" marB="51949" anchor="ctr"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9pPr>
                    </a:lstStyle>
                    <a:p>
                      <a:r>
                        <a:rPr lang="en-US" sz="2000" dirty="0">
                          <a:latin typeface="Aptos" panose="020B0004020202020204" pitchFamily="34" charset="0"/>
                        </a:rPr>
                        <a:t>ESP32 connects to Wi-Fi to upload data.</a:t>
                      </a:r>
                    </a:p>
                  </a:txBody>
                  <a:tcPr marL="103898" marR="103898" marT="51949" marB="51949" anchor="ctr"/>
                </a:tc>
                <a:extLst>
                  <a:ext uri="{0D108BD9-81ED-4DB2-BD59-A6C34878D82A}">
                    <a16:rowId xmlns:a16="http://schemas.microsoft.com/office/drawing/2014/main" val="20530136"/>
                  </a:ext>
                </a:extLst>
              </a:tr>
              <a:tr h="807713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9pPr>
                    </a:lstStyle>
                    <a:p>
                      <a:r>
                        <a:rPr lang="en-US" sz="2000" b="1" dirty="0">
                          <a:latin typeface="Aptos" panose="020B0004020202020204" pitchFamily="34" charset="0"/>
                        </a:rPr>
                        <a:t>Cloud (Firebase)</a:t>
                      </a:r>
                      <a:endParaRPr lang="en-US" sz="2000" dirty="0">
                        <a:latin typeface="Aptos" panose="020B0004020202020204" pitchFamily="34" charset="0"/>
                      </a:endParaRPr>
                    </a:p>
                  </a:txBody>
                  <a:tcPr marL="103898" marR="103898" marT="51949" marB="51949" anchor="ctr"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9pPr>
                    </a:lstStyle>
                    <a:p>
                      <a:r>
                        <a:rPr lang="en-US" sz="2000" dirty="0">
                          <a:latin typeface="Aptos" panose="020B0004020202020204" pitchFamily="34" charset="0"/>
                        </a:rPr>
                        <a:t>Stores and syncs sensor data from ESP32.</a:t>
                      </a:r>
                    </a:p>
                  </a:txBody>
                  <a:tcPr marL="103898" marR="103898" marT="51949" marB="51949" anchor="ctr"/>
                </a:tc>
                <a:extLst>
                  <a:ext uri="{0D108BD9-81ED-4DB2-BD59-A6C34878D82A}">
                    <a16:rowId xmlns:a16="http://schemas.microsoft.com/office/drawing/2014/main" val="3678046781"/>
                  </a:ext>
                </a:extLst>
              </a:tr>
              <a:tr h="95590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9pPr>
                    </a:lstStyle>
                    <a:p>
                      <a:r>
                        <a:rPr lang="en-US" sz="2000" b="1" dirty="0">
                          <a:latin typeface="Aptos" panose="020B0004020202020204" pitchFamily="34" charset="0"/>
                        </a:rPr>
                        <a:t>Wired (UART)</a:t>
                      </a:r>
                      <a:endParaRPr lang="en-US" sz="2000" dirty="0">
                        <a:latin typeface="Aptos" panose="020B0004020202020204" pitchFamily="34" charset="0"/>
                      </a:endParaRPr>
                    </a:p>
                  </a:txBody>
                  <a:tcPr marL="103898" marR="103898" marT="51949" marB="51949" anchor="ctr"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Bierstadt"/>
                          <a:sym typeface="Arial"/>
                        </a:defRPr>
                      </a:lvl9pPr>
                    </a:lstStyle>
                    <a:p>
                      <a:r>
                        <a:rPr lang="en-US" sz="2000" dirty="0">
                          <a:latin typeface="Aptos" panose="020B0004020202020204" pitchFamily="34" charset="0"/>
                        </a:rPr>
                        <a:t>Arduino sends sensor data to ESP32 using TX/RX pins.</a:t>
                      </a:r>
                    </a:p>
                  </a:txBody>
                  <a:tcPr marL="103898" marR="103898" marT="51949" marB="51949" anchor="ctr"/>
                </a:tc>
                <a:extLst>
                  <a:ext uri="{0D108BD9-81ED-4DB2-BD59-A6C34878D82A}">
                    <a16:rowId xmlns:a16="http://schemas.microsoft.com/office/drawing/2014/main" val="1059145198"/>
                  </a:ext>
                </a:extLst>
              </a:tr>
              <a:tr h="10408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Aptos" panose="020B0004020202020204" pitchFamily="34" charset="0"/>
                        </a:rPr>
                        <a:t>Wired (I2C)</a:t>
                      </a:r>
                      <a:endParaRPr lang="en-US" sz="2000" dirty="0">
                        <a:latin typeface="Aptos" panose="020B0004020202020204" pitchFamily="34" charset="0"/>
                      </a:endParaRPr>
                    </a:p>
                  </a:txBody>
                  <a:tcPr marL="103898" marR="103898" marT="51949" marB="51949"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ptos" panose="020B0004020202020204" pitchFamily="34" charset="0"/>
                        </a:rPr>
                        <a:t>Arduino sends to the LCD and Arduino reads from the gyroscope.</a:t>
                      </a:r>
                    </a:p>
                  </a:txBody>
                  <a:tcPr marL="103898" marR="103898" marT="51949" marB="51949" anchor="ctr"/>
                </a:tc>
                <a:extLst>
                  <a:ext uri="{0D108BD9-81ED-4DB2-BD59-A6C34878D82A}">
                    <a16:rowId xmlns:a16="http://schemas.microsoft.com/office/drawing/2014/main" val="20280228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868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335021B4-E9BE-0523-24DF-81ED340C7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56;p13">
            <a:extLst>
              <a:ext uri="{FF2B5EF4-FFF2-40B4-BE49-F238E27FC236}">
                <a16:creationId xmlns:a16="http://schemas.microsoft.com/office/drawing/2014/main" id="{AD005E9C-4B18-4E8D-C38B-47200233ACAF}"/>
              </a:ext>
            </a:extLst>
          </p:cNvPr>
          <p:cNvSpPr txBox="1"/>
          <p:nvPr/>
        </p:nvSpPr>
        <p:spPr>
          <a:xfrm rot="5400000">
            <a:off x="-3357962" y="3357961"/>
            <a:ext cx="6858000" cy="142077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5373B14-792B-0482-03C9-02FB40ACA032}"/>
              </a:ext>
            </a:extLst>
          </p:cNvPr>
          <p:cNvGrpSpPr/>
          <p:nvPr/>
        </p:nvGrpSpPr>
        <p:grpSpPr>
          <a:xfrm rot="871495" flipV="1">
            <a:off x="10295306" y="-161540"/>
            <a:ext cx="2898236" cy="797232"/>
            <a:chOff x="6831900" y="4318971"/>
            <a:chExt cx="3227033" cy="887676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FE464B1-D2C4-2A4F-5029-B4E8B06FD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1900" y="4318971"/>
              <a:ext cx="2724237" cy="815572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04C36EEB-40B8-DB71-8E98-437ADA183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7BA9F9C9-7CCB-4E9F-FC70-69EB30BB1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sp>
        <p:nvSpPr>
          <p:cNvPr id="13" name="Google Shape;132;p7">
            <a:extLst>
              <a:ext uri="{FF2B5EF4-FFF2-40B4-BE49-F238E27FC236}">
                <a16:creationId xmlns:a16="http://schemas.microsoft.com/office/drawing/2014/main" id="{9A9D9118-9862-2ED9-A722-0731182642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44200" y="127972"/>
            <a:ext cx="4710325" cy="705236"/>
          </a:xfr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lvl="0"/>
            <a:r>
              <a:rPr lang="en-US" dirty="0">
                <a:solidFill>
                  <a:srgbClr val="FF3300"/>
                </a:solidFill>
              </a:rPr>
              <a:t>Software</a:t>
            </a:r>
            <a:endParaRPr lang="en-US" noProof="0" dirty="0">
              <a:solidFill>
                <a:srgbClr val="FF33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946BDE-D376-61BE-0382-BA4E7DA001E0}"/>
              </a:ext>
            </a:extLst>
          </p:cNvPr>
          <p:cNvSpPr/>
          <p:nvPr/>
        </p:nvSpPr>
        <p:spPr>
          <a:xfrm>
            <a:off x="-1" y="969609"/>
            <a:ext cx="12192001" cy="641477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F86A65-452F-3976-AC7D-63EFC62865D7}"/>
              </a:ext>
            </a:extLst>
          </p:cNvPr>
          <p:cNvSpPr txBox="1"/>
          <p:nvPr/>
        </p:nvSpPr>
        <p:spPr>
          <a:xfrm>
            <a:off x="646408" y="1060617"/>
            <a:ext cx="68942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  <a:latin typeface="Aptos" panose="020B0004020202020204" pitchFamily="34" charset="0"/>
              </a:rPr>
              <a:t>Data Flow 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6CD1342-CF97-29E0-CD55-0DAB10746B71}"/>
              </a:ext>
            </a:extLst>
          </p:cNvPr>
          <p:cNvSpPr/>
          <p:nvPr/>
        </p:nvSpPr>
        <p:spPr>
          <a:xfrm>
            <a:off x="192791" y="2981706"/>
            <a:ext cx="1799484" cy="172092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sz="1800" b="1" dirty="0">
                <a:solidFill>
                  <a:srgbClr val="002060"/>
                </a:solidFill>
                <a:latin typeface="Aptos" panose="020B0004020202020204" pitchFamily="34" charset="0"/>
              </a:rPr>
              <a:t>Sensors: [</a:t>
            </a:r>
            <a:r>
              <a:rPr lang="en-US" sz="1800" dirty="0">
                <a:solidFill>
                  <a:srgbClr val="002060"/>
                </a:solidFill>
                <a:latin typeface="Aptos" panose="020B0004020202020204" pitchFamily="34" charset="0"/>
              </a:rPr>
              <a:t>LM35, MPU6050, GPS</a:t>
            </a:r>
            <a:r>
              <a:rPr lang="en-US" sz="1800" b="1" dirty="0">
                <a:solidFill>
                  <a:srgbClr val="002060"/>
                </a:solidFill>
                <a:latin typeface="Aptos" panose="020B0004020202020204" pitchFamily="34" charset="0"/>
              </a:rPr>
              <a:t>]</a:t>
            </a:r>
            <a:endParaRPr lang="en-US" b="1" dirty="0">
              <a:solidFill>
                <a:srgbClr val="002060"/>
              </a:solidFill>
              <a:latin typeface="Aptos" panose="020B000402020202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4A370C1-3E0E-0AAB-5AF6-9A1B2FE54104}"/>
              </a:ext>
            </a:extLst>
          </p:cNvPr>
          <p:cNvCxnSpPr>
            <a:cxnSpLocks/>
          </p:cNvCxnSpPr>
          <p:nvPr/>
        </p:nvCxnSpPr>
        <p:spPr>
          <a:xfrm>
            <a:off x="1968219" y="3798148"/>
            <a:ext cx="6821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F1034E1D-A85A-A487-F751-EB88FB38922B}"/>
              </a:ext>
            </a:extLst>
          </p:cNvPr>
          <p:cNvSpPr/>
          <p:nvPr/>
        </p:nvSpPr>
        <p:spPr>
          <a:xfrm>
            <a:off x="2691099" y="2981706"/>
            <a:ext cx="1799484" cy="172092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sz="1800" b="1" dirty="0">
                <a:solidFill>
                  <a:srgbClr val="002060"/>
                </a:solidFill>
                <a:latin typeface="Aptos" panose="020B0004020202020204" pitchFamily="34" charset="0"/>
              </a:rPr>
              <a:t>Arduino (</a:t>
            </a:r>
            <a:r>
              <a:rPr lang="en-US" sz="1800" dirty="0">
                <a:solidFill>
                  <a:srgbClr val="002060"/>
                </a:solidFill>
                <a:latin typeface="Aptos" panose="020B0004020202020204" pitchFamily="34" charset="0"/>
              </a:rPr>
              <a:t>collects data</a:t>
            </a:r>
            <a:r>
              <a:rPr lang="en-US" sz="1800" b="1" dirty="0">
                <a:solidFill>
                  <a:srgbClr val="002060"/>
                </a:solidFill>
                <a:latin typeface="Aptos" panose="020B0004020202020204" pitchFamily="34" charset="0"/>
              </a:rPr>
              <a:t>) </a:t>
            </a:r>
            <a:endParaRPr lang="en-US" b="1" dirty="0">
              <a:solidFill>
                <a:srgbClr val="002060"/>
              </a:solidFill>
              <a:latin typeface="Aptos" panose="020B00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B3BD9E6-9326-0ED4-6BEA-C9A5F70C0AF3}"/>
              </a:ext>
            </a:extLst>
          </p:cNvPr>
          <p:cNvSpPr/>
          <p:nvPr/>
        </p:nvSpPr>
        <p:spPr>
          <a:xfrm>
            <a:off x="5314694" y="2981706"/>
            <a:ext cx="1799484" cy="172092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sz="1800" b="1" dirty="0">
                <a:solidFill>
                  <a:srgbClr val="002060"/>
                </a:solidFill>
                <a:latin typeface="Aptos" panose="020B0004020202020204" pitchFamily="34" charset="0"/>
              </a:rPr>
              <a:t>ESP32 (</a:t>
            </a:r>
            <a:r>
              <a:rPr lang="en-US" sz="1800" dirty="0">
                <a:solidFill>
                  <a:srgbClr val="002060"/>
                </a:solidFill>
                <a:latin typeface="Aptos" panose="020B0004020202020204" pitchFamily="34" charset="0"/>
              </a:rPr>
              <a:t>uploads via Wi-Fi</a:t>
            </a:r>
            <a:r>
              <a:rPr lang="en-US" sz="1800" b="1" dirty="0">
                <a:solidFill>
                  <a:srgbClr val="002060"/>
                </a:solidFill>
                <a:latin typeface="Aptos" panose="020B0004020202020204" pitchFamily="34" charset="0"/>
              </a:rPr>
              <a:t>) </a:t>
            </a:r>
            <a:endParaRPr lang="en-US" b="1" dirty="0">
              <a:solidFill>
                <a:srgbClr val="002060"/>
              </a:solidFill>
              <a:latin typeface="Aptos" panose="020B00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75765E3-6815-180E-DA27-69D8A14A72D6}"/>
              </a:ext>
            </a:extLst>
          </p:cNvPr>
          <p:cNvSpPr/>
          <p:nvPr/>
        </p:nvSpPr>
        <p:spPr>
          <a:xfrm>
            <a:off x="7836691" y="2917370"/>
            <a:ext cx="1799484" cy="172092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sz="1800" b="1" dirty="0">
                <a:solidFill>
                  <a:srgbClr val="002060"/>
                </a:solidFill>
                <a:latin typeface="Aptos" panose="020B0004020202020204" pitchFamily="34" charset="0"/>
              </a:rPr>
              <a:t>Firebase </a:t>
            </a:r>
            <a:r>
              <a:rPr lang="en-US" sz="1800" dirty="0">
                <a:solidFill>
                  <a:srgbClr val="002060"/>
                </a:solidFill>
                <a:latin typeface="Aptos" panose="020B0004020202020204" pitchFamily="34" charset="0"/>
              </a:rPr>
              <a:t>Realtime Database </a:t>
            </a:r>
            <a:endParaRPr lang="en-US" dirty="0">
              <a:solidFill>
                <a:srgbClr val="002060"/>
              </a:solidFill>
              <a:latin typeface="Aptos" panose="020B0004020202020204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4C1314-6D70-EE34-C455-9974FFFBBABA}"/>
              </a:ext>
            </a:extLst>
          </p:cNvPr>
          <p:cNvCxnSpPr>
            <a:cxnSpLocks/>
          </p:cNvCxnSpPr>
          <p:nvPr/>
        </p:nvCxnSpPr>
        <p:spPr>
          <a:xfrm>
            <a:off x="4468872" y="3798148"/>
            <a:ext cx="6821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739C630-F21E-C82B-1E5B-AD1AF6EFD496}"/>
              </a:ext>
            </a:extLst>
          </p:cNvPr>
          <p:cNvSpPr txBox="1"/>
          <p:nvPr/>
        </p:nvSpPr>
        <p:spPr>
          <a:xfrm>
            <a:off x="4432527" y="3408498"/>
            <a:ext cx="74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Aptos" panose="020B0004020202020204" pitchFamily="34" charset="0"/>
              </a:rPr>
              <a:t>UART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3DAAB22-8901-8DD9-AA6C-C06C889AA5F8}"/>
              </a:ext>
            </a:extLst>
          </p:cNvPr>
          <p:cNvCxnSpPr>
            <a:cxnSpLocks/>
          </p:cNvCxnSpPr>
          <p:nvPr/>
        </p:nvCxnSpPr>
        <p:spPr>
          <a:xfrm>
            <a:off x="7090124" y="3798148"/>
            <a:ext cx="6821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A2C39C-F1B5-27E9-0B7F-D762443FC11B}"/>
              </a:ext>
            </a:extLst>
          </p:cNvPr>
          <p:cNvCxnSpPr>
            <a:cxnSpLocks/>
          </p:cNvCxnSpPr>
          <p:nvPr/>
        </p:nvCxnSpPr>
        <p:spPr>
          <a:xfrm>
            <a:off x="9642609" y="3798148"/>
            <a:ext cx="6821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03BD7E95-728F-B373-A68F-4811D2E05B14}"/>
              </a:ext>
            </a:extLst>
          </p:cNvPr>
          <p:cNvSpPr/>
          <p:nvPr/>
        </p:nvSpPr>
        <p:spPr>
          <a:xfrm>
            <a:off x="10392516" y="2945094"/>
            <a:ext cx="1799484" cy="172092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sz="1800" b="1" dirty="0">
                <a:solidFill>
                  <a:srgbClr val="002060"/>
                </a:solidFill>
                <a:latin typeface="Aptos" panose="020B0004020202020204" pitchFamily="34" charset="0"/>
              </a:rPr>
              <a:t>Web GUI </a:t>
            </a:r>
            <a:r>
              <a:rPr lang="en-US" sz="1800" dirty="0">
                <a:solidFill>
                  <a:srgbClr val="002060"/>
                </a:solidFill>
                <a:latin typeface="Aptos" panose="020B0004020202020204" pitchFamily="34" charset="0"/>
              </a:rPr>
              <a:t>Flask dashboard</a:t>
            </a:r>
            <a:endParaRPr lang="en-US" sz="1800" b="1" dirty="0">
              <a:solidFill>
                <a:srgbClr val="002060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92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>
          <a:xfrm>
            <a:off x="5554443" y="1864947"/>
            <a:ext cx="6773436" cy="2704352"/>
          </a:xfrm>
          <a:noFill/>
          <a:ln>
            <a:noFill/>
          </a:ln>
        </p:spPr>
        <p:txBody>
          <a:bodyPr spcFirstLastPara="1" vert="horz" wrap="square" lIns="121900" tIns="60933" rIns="121900" bIns="60933" rtlCol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tabLst/>
              <a:defRPr/>
            </a:pPr>
            <a:r>
              <a:rPr lang="en-US" sz="7200" kern="0" dirty="0">
                <a:solidFill>
                  <a:schemeClr val="tx1"/>
                </a:solidFill>
                <a:latin typeface="Aptos" panose="020B0004020202020204" pitchFamily="34" charset="0"/>
              </a:rPr>
              <a:t>Demonstration </a:t>
            </a:r>
          </a:p>
        </p:txBody>
      </p:sp>
      <p:sp>
        <p:nvSpPr>
          <p:cNvPr id="110" name="Google Shape;110;p4"/>
          <p:cNvSpPr txBox="1">
            <a:spLocks noGrp="1"/>
          </p:cNvSpPr>
          <p:nvPr>
            <p:ph type="body" idx="2"/>
          </p:nvPr>
        </p:nvSpPr>
        <p:spPr>
          <a:xfrm>
            <a:off x="520196" y="296852"/>
            <a:ext cx="2774621" cy="2187105"/>
          </a:xfrm>
          <a:noFill/>
          <a:ln>
            <a:noFill/>
          </a:ln>
        </p:spPr>
        <p:txBody>
          <a:bodyPr spcFirstLastPara="1" vert="horz" wrap="square" lIns="121900" tIns="60933" rIns="121900" bIns="60933" rtlCol="0" anchor="b" anchorCtr="0">
            <a:noAutofit/>
          </a:bodyPr>
          <a:lstStyle/>
          <a:p>
            <a:pPr lvl="0"/>
            <a:r>
              <a:rPr lang="en-US" sz="14100" noProof="0" dirty="0">
                <a:solidFill>
                  <a:schemeClr val="tx1"/>
                </a:solidFill>
                <a:latin typeface="Aptos" panose="020B0004020202020204" pitchFamily="34" charset="0"/>
              </a:rPr>
              <a:t>03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A4CE06B-FC5F-6BDC-21CC-8E8B416ADCF8}"/>
              </a:ext>
            </a:extLst>
          </p:cNvPr>
          <p:cNvGrpSpPr/>
          <p:nvPr/>
        </p:nvGrpSpPr>
        <p:grpSpPr>
          <a:xfrm>
            <a:off x="11604774" y="-372332"/>
            <a:ext cx="723105" cy="2453467"/>
            <a:chOff x="8405486" y="-381319"/>
            <a:chExt cx="840423" cy="285152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4B0A3BA-58C3-BCFD-04D7-80ED89F13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05486" y="0"/>
              <a:ext cx="738514" cy="2470201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7AA27249-E9AC-E19E-07E6-6E7F82824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95236" y="1"/>
              <a:ext cx="448764" cy="1747400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FA9AE4B9-E4C6-1606-3125-42B616F17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53251" y="-381319"/>
              <a:ext cx="392658" cy="1283860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41E54516-70A1-0008-3A10-E53491F64F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-290286" y="5626501"/>
            <a:ext cx="4206605" cy="1231499"/>
          </a:xfrm>
          <a:prstGeom prst="rect">
            <a:avLst/>
          </a:prstGeom>
        </p:spPr>
      </p:pic>
      <p:pic>
        <p:nvPicPr>
          <p:cNvPr id="5" name="Picture 4" descr="A blue and yellow object with a black background&#10;&#10;AI-generated content may be incorrect.">
            <a:extLst>
              <a:ext uri="{FF2B5EF4-FFF2-40B4-BE49-F238E27FC236}">
                <a16:creationId xmlns:a16="http://schemas.microsoft.com/office/drawing/2014/main" id="{0C2390C6-3BFF-3EF5-B7A4-53460F8D58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364" y="2046178"/>
            <a:ext cx="3537228" cy="353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396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Word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>
          <a:xfrm>
            <a:off x="5575905" y="3429000"/>
            <a:ext cx="6197600" cy="2704352"/>
          </a:xfrm>
          <a:noFill/>
          <a:ln>
            <a:noFill/>
          </a:ln>
        </p:spPr>
        <p:txBody>
          <a:bodyPr spcFirstLastPara="1" vert="horz" wrap="square" lIns="121900" tIns="60933" rIns="121900" bIns="60933" rtlCol="0" anchor="b" anchorCtr="0">
            <a:noAutofit/>
          </a:bodyPr>
          <a:lstStyle/>
          <a:p>
            <a:r>
              <a:rPr lang="en-US" sz="8000" b="1" dirty="0">
                <a:solidFill>
                  <a:schemeClr val="tx1"/>
                </a:solidFill>
              </a:rPr>
              <a:t>Introduction</a:t>
            </a:r>
            <a:br>
              <a:rPr lang="en-US" sz="8000" b="1" noProof="0" dirty="0">
                <a:solidFill>
                  <a:schemeClr val="tx1"/>
                </a:solidFill>
              </a:rPr>
            </a:br>
            <a:endParaRPr lang="en-US" sz="8000" b="1" noProof="0" dirty="0"/>
          </a:p>
        </p:txBody>
      </p:sp>
      <p:sp>
        <p:nvSpPr>
          <p:cNvPr id="110" name="Google Shape;110;p4"/>
          <p:cNvSpPr txBox="1">
            <a:spLocks noGrp="1"/>
          </p:cNvSpPr>
          <p:nvPr>
            <p:ph type="body" idx="2"/>
          </p:nvPr>
        </p:nvSpPr>
        <p:spPr>
          <a:xfrm>
            <a:off x="520196" y="296852"/>
            <a:ext cx="2774621" cy="2187105"/>
          </a:xfrm>
          <a:noFill/>
          <a:ln>
            <a:noFill/>
          </a:ln>
        </p:spPr>
        <p:txBody>
          <a:bodyPr spcFirstLastPara="1" vert="horz" wrap="square" lIns="121900" tIns="60933" rIns="121900" bIns="60933" rtlCol="0" anchor="b" anchorCtr="0">
            <a:noAutofit/>
          </a:bodyPr>
          <a:lstStyle/>
          <a:p>
            <a:pPr lvl="0"/>
            <a:r>
              <a:rPr lang="en-US" noProof="0" dirty="0">
                <a:solidFill>
                  <a:schemeClr val="tx1"/>
                </a:solidFill>
              </a:rPr>
              <a:t>01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B451442-18AB-1598-D9A0-EFAA264F6E05}"/>
              </a:ext>
            </a:extLst>
          </p:cNvPr>
          <p:cNvGrpSpPr/>
          <p:nvPr/>
        </p:nvGrpSpPr>
        <p:grpSpPr>
          <a:xfrm rot="10800000">
            <a:off x="8287655" y="1"/>
            <a:ext cx="4209143" cy="1233716"/>
            <a:chOff x="-258098" y="4115513"/>
            <a:chExt cx="3691861" cy="1027987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A2373D6B-7F7F-55F5-35BF-FFD05A2AC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0" y="4115513"/>
              <a:ext cx="3433763" cy="1027987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B9D6648B-8CBA-832A-16A1-1770D98E1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58098" y="4267200"/>
              <a:ext cx="2924175" cy="87630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8329D6BA-3E4F-1157-4DEF-60C393F6D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0" y="4372173"/>
              <a:ext cx="2521974" cy="771326"/>
            </a:xfrm>
            <a:prstGeom prst="rect">
              <a:avLst/>
            </a:prstGeom>
          </p:spPr>
        </p:pic>
      </p:grpSp>
      <p:pic>
        <p:nvPicPr>
          <p:cNvPr id="3" name="Picture 2" descr="A close-up of a cable&#10;&#10;AI-generated content may be incorrect.">
            <a:extLst>
              <a:ext uri="{FF2B5EF4-FFF2-40B4-BE49-F238E27FC236}">
                <a16:creationId xmlns:a16="http://schemas.microsoft.com/office/drawing/2014/main" id="{0BD51DA5-59F3-6C38-B608-2FE7933732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66" y="2303387"/>
            <a:ext cx="4095654" cy="34080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Word"/>
      </p:transition>
    </mc:Choice>
    <mc:Fallback xmlns="">
      <p:transition spd="slow" advClick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6;p13">
            <a:extLst>
              <a:ext uri="{FF2B5EF4-FFF2-40B4-BE49-F238E27FC236}">
                <a16:creationId xmlns:a16="http://schemas.microsoft.com/office/drawing/2014/main" id="{77032E83-6472-07E1-6685-B80177DCE6E1}"/>
              </a:ext>
            </a:extLst>
          </p:cNvPr>
          <p:cNvSpPr txBox="1"/>
          <p:nvPr/>
        </p:nvSpPr>
        <p:spPr>
          <a:xfrm>
            <a:off x="0" y="-44236"/>
            <a:ext cx="12192000" cy="21568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bg1"/>
              </a:solidFill>
            </a:endParaRPr>
          </a:p>
        </p:txBody>
      </p:sp>
      <p:sp>
        <p:nvSpPr>
          <p:cNvPr id="8" name="Title 34">
            <a:extLst>
              <a:ext uri="{FF2B5EF4-FFF2-40B4-BE49-F238E27FC236}">
                <a16:creationId xmlns:a16="http://schemas.microsoft.com/office/drawing/2014/main" id="{8EFF1A86-8097-5366-F4E2-090A4ABF7B4D}"/>
              </a:ext>
            </a:extLst>
          </p:cNvPr>
          <p:cNvSpPr txBox="1">
            <a:spLocks/>
          </p:cNvSpPr>
          <p:nvPr/>
        </p:nvSpPr>
        <p:spPr>
          <a:xfrm>
            <a:off x="3943949" y="210415"/>
            <a:ext cx="4304101" cy="939800"/>
          </a:xfrm>
          <a:prstGeom prst="rect">
            <a:avLst/>
          </a:prstGeom>
        </p:spPr>
        <p:txBody>
          <a:bodyPr vert="horz" lIns="48000" tIns="48000" rIns="48000" bIns="48000" rtlCol="0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500" b="1" i="0" u="none" strike="noStrike" cap="none">
                <a:solidFill>
                  <a:schemeClr val="bg2"/>
                </a:solidFill>
                <a:latin typeface="Sora SemiBold" panose="020B0604020202020204" charset="0"/>
                <a:ea typeface="Sora SemiBold" panose="020B0604020202020204" charset="0"/>
                <a:cs typeface="Sora SemiBold" panose="020B060402020202020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219170"/>
            <a:r>
              <a:rPr lang="en-US" sz="4800" kern="0" dirty="0">
                <a:solidFill>
                  <a:srgbClr val="FFC000"/>
                </a:solidFill>
                <a:latin typeface="Aptos" panose="020B0004020202020204" pitchFamily="34" charset="0"/>
              </a:rPr>
              <a:t>Demonstration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3A9251-9324-3255-87CA-948314C0CEA1}"/>
              </a:ext>
            </a:extLst>
          </p:cNvPr>
          <p:cNvGrpSpPr/>
          <p:nvPr/>
        </p:nvGrpSpPr>
        <p:grpSpPr>
          <a:xfrm rot="871495" flipV="1">
            <a:off x="10295305" y="-161538"/>
            <a:ext cx="2898237" cy="797229"/>
            <a:chOff x="6831899" y="4318974"/>
            <a:chExt cx="3227034" cy="887673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CBEAE7AA-F979-ADD5-0831-DBA3B7DBD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1899" y="4318974"/>
              <a:ext cx="2724237" cy="815572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76935665-F415-5411-0E90-2346F35A4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B75B7BF2-EE28-653D-3239-548112DC3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80B1B53-BDAB-5575-551F-C11F7A1E81E4}"/>
              </a:ext>
            </a:extLst>
          </p:cNvPr>
          <p:cNvGrpSpPr/>
          <p:nvPr/>
        </p:nvGrpSpPr>
        <p:grpSpPr>
          <a:xfrm rot="16200000" flipH="1" flipV="1">
            <a:off x="43820" y="133645"/>
            <a:ext cx="1948673" cy="2024280"/>
            <a:chOff x="152400" y="3041650"/>
            <a:chExt cx="2252980" cy="2254250"/>
          </a:xfrm>
        </p:grpSpPr>
        <p:sp>
          <p:nvSpPr>
            <p:cNvPr id="7" name="Freeform 23">
              <a:extLst>
                <a:ext uri="{FF2B5EF4-FFF2-40B4-BE49-F238E27FC236}">
                  <a16:creationId xmlns:a16="http://schemas.microsoft.com/office/drawing/2014/main" id="{4C4AD611-0AEA-FA21-BBFD-35B6B0E13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400" y="3041650"/>
              <a:ext cx="1135380" cy="1514475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rot="0" vert="horz" wrap="square" lIns="121920" tIns="60960" rIns="121920" bIns="60960" anchor="t" anchorCtr="0" upright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Freeform 24">
              <a:extLst>
                <a:ext uri="{FF2B5EF4-FFF2-40B4-BE49-F238E27FC236}">
                  <a16:creationId xmlns:a16="http://schemas.microsoft.com/office/drawing/2014/main" id="{F2BCFF7D-C083-8319-1837-77AE7BD60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400" y="4558665"/>
              <a:ext cx="737235" cy="737235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rot="0" vert="horz" wrap="square" lIns="121920" tIns="60960" rIns="121920" bIns="60960" anchor="t" anchorCtr="0" upright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Freeform 25">
              <a:extLst>
                <a:ext uri="{FF2B5EF4-FFF2-40B4-BE49-F238E27FC236}">
                  <a16:creationId xmlns:a16="http://schemas.microsoft.com/office/drawing/2014/main" id="{50CD2F6F-8BDD-91BA-1D88-FB7A43BD70E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100" y="4556760"/>
              <a:ext cx="1478280" cy="739140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1">
                <a:lumMod val="10000"/>
              </a:schemeClr>
            </a:solidFill>
            <a:ln>
              <a:noFill/>
            </a:ln>
          </p:spPr>
          <p:txBody>
            <a:bodyPr rot="0" vert="horz" wrap="square" lIns="121920" tIns="60960" rIns="121920" bIns="60960" anchor="t" anchorCtr="0" upright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C4BC2B0-9E81-6548-916E-C2160764B069}"/>
              </a:ext>
            </a:extLst>
          </p:cNvPr>
          <p:cNvSpPr txBox="1"/>
          <p:nvPr/>
        </p:nvSpPr>
        <p:spPr>
          <a:xfrm>
            <a:off x="5225340" y="6415784"/>
            <a:ext cx="2685826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00000"/>
                </a:solidFill>
                <a:latin typeface="Aptos" panose="020B0004020202020204" pitchFamily="34" charset="0"/>
                <a:cs typeface="Sora SemiBold" panose="020B0604020202020204" charset="0"/>
                <a:sym typeface="Arial"/>
              </a:rPr>
              <a:t>Figures 20: Final Project</a:t>
            </a:r>
          </a:p>
        </p:txBody>
      </p:sp>
      <p:pic>
        <p:nvPicPr>
          <p:cNvPr id="3" name="Picture 2" descr="A white electronic device with wires and a screen&#10;&#10;AI-generated content may be incorrect.">
            <a:extLst>
              <a:ext uri="{FF2B5EF4-FFF2-40B4-BE49-F238E27FC236}">
                <a16:creationId xmlns:a16="http://schemas.microsoft.com/office/drawing/2014/main" id="{94726987-30AF-E5EC-2C1E-D7DB874E54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1" t="1617" r="5875" b="3451"/>
          <a:stretch/>
        </p:blipFill>
        <p:spPr>
          <a:xfrm>
            <a:off x="8589310" y="1710534"/>
            <a:ext cx="3304673" cy="4705250"/>
          </a:xfrm>
          <a:prstGeom prst="rect">
            <a:avLst/>
          </a:prstGeom>
        </p:spPr>
      </p:pic>
      <p:pic>
        <p:nvPicPr>
          <p:cNvPr id="5" name="Picture 4" descr="A spool of wire with wires&#10;&#10;AI-generated content may be incorrect.">
            <a:extLst>
              <a:ext uri="{FF2B5EF4-FFF2-40B4-BE49-F238E27FC236}">
                <a16:creationId xmlns:a16="http://schemas.microsoft.com/office/drawing/2014/main" id="{418552A3-481C-A188-EE81-F7D4231401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6" b="7008"/>
          <a:stretch/>
        </p:blipFill>
        <p:spPr>
          <a:xfrm>
            <a:off x="234697" y="2026112"/>
            <a:ext cx="3591200" cy="4431645"/>
          </a:xfrm>
          <a:prstGeom prst="rect">
            <a:avLst/>
          </a:prstGeom>
        </p:spPr>
      </p:pic>
      <p:pic>
        <p:nvPicPr>
          <p:cNvPr id="11" name="Picture 10" descr="A white machine with wires and a brown hat&#10;&#10;AI-generated content may be incorrect.">
            <a:extLst>
              <a:ext uri="{FF2B5EF4-FFF2-40B4-BE49-F238E27FC236}">
                <a16:creationId xmlns:a16="http://schemas.microsoft.com/office/drawing/2014/main" id="{0767FB3D-3A71-DB7B-DE93-160664DD86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" t="-1505" r="-740" b="1755"/>
          <a:stretch/>
        </p:blipFill>
        <p:spPr>
          <a:xfrm>
            <a:off x="4267853" y="1189180"/>
            <a:ext cx="4009215" cy="495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52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23BA069-B8CB-3BA1-308F-BCADDAB609D3}"/>
              </a:ext>
            </a:extLst>
          </p:cNvPr>
          <p:cNvGrpSpPr/>
          <p:nvPr/>
        </p:nvGrpSpPr>
        <p:grpSpPr>
          <a:xfrm flipH="1">
            <a:off x="9124543" y="5983384"/>
            <a:ext cx="3898900" cy="1255599"/>
            <a:chOff x="-258098" y="4267200"/>
            <a:chExt cx="2924175" cy="941699"/>
          </a:xfrm>
          <a:solidFill>
            <a:schemeClr val="bg1">
              <a:lumMod val="60000"/>
              <a:lumOff val="40000"/>
            </a:schemeClr>
          </a:solidFill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C6DE0FF-9381-0776-6E49-EA9888BD3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258098" y="4267200"/>
              <a:ext cx="2924175" cy="87630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B0FB0BC-0528-DD8D-B5C0-EC95D420A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56997" y="4437574"/>
              <a:ext cx="2521974" cy="771325"/>
            </a:xfrm>
            <a:prstGeom prst="rect">
              <a:avLst/>
            </a:prstGeom>
          </p:spPr>
        </p:pic>
      </p:grpSp>
      <p:sp>
        <p:nvSpPr>
          <p:cNvPr id="77" name="Google Shape;77;p1"/>
          <p:cNvSpPr txBox="1">
            <a:spLocks noGrp="1"/>
          </p:cNvSpPr>
          <p:nvPr>
            <p:ph type="ctrTitle"/>
          </p:nvPr>
        </p:nvSpPr>
        <p:spPr>
          <a:xfrm>
            <a:off x="6440229" y="3911044"/>
            <a:ext cx="6239083" cy="1233485"/>
          </a:xfrm>
          <a:noFill/>
          <a:ln>
            <a:noFill/>
          </a:ln>
        </p:spPr>
        <p:txBody>
          <a:bodyPr spcFirstLastPara="1" vert="horz" wrap="square" lIns="121900" tIns="60933" rIns="121900" bIns="60933" rtlCol="0" anchor="b" anchorCtr="0">
            <a:noAutofit/>
          </a:bodyPr>
          <a:lstStyle/>
          <a:p>
            <a:r>
              <a:rPr lang="en-US" sz="7200" dirty="0">
                <a:solidFill>
                  <a:schemeClr val="tx1"/>
                </a:solidFill>
                <a:latin typeface="Aptos" panose="020B0004020202020204" pitchFamily="34" charset="0"/>
              </a:rPr>
              <a:t>Challenges faced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81A90B-87CB-B761-1769-566DFE746EEF}"/>
              </a:ext>
            </a:extLst>
          </p:cNvPr>
          <p:cNvGrpSpPr/>
          <p:nvPr/>
        </p:nvGrpSpPr>
        <p:grpSpPr>
          <a:xfrm>
            <a:off x="11207311" y="-1"/>
            <a:ext cx="984685" cy="3293602"/>
            <a:chOff x="8405486" y="0"/>
            <a:chExt cx="738514" cy="2470201"/>
          </a:xfrm>
          <a:solidFill>
            <a:schemeClr val="bg1">
              <a:lumMod val="75000"/>
            </a:schemeClr>
          </a:solidFill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B4E0322B-7053-EC28-BC85-4CE9377F0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405486" y="0"/>
              <a:ext cx="738514" cy="2470201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2E8A36F8-E340-FFFA-7663-3C449987E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695236" y="1"/>
              <a:ext cx="448764" cy="1747400"/>
            </a:xfrm>
            <a:prstGeom prst="rect">
              <a:avLst/>
            </a:prstGeom>
          </p:spPr>
        </p:pic>
      </p:grpSp>
      <p:sp>
        <p:nvSpPr>
          <p:cNvPr id="15" name="Google Shape;110;p4">
            <a:extLst>
              <a:ext uri="{FF2B5EF4-FFF2-40B4-BE49-F238E27FC236}">
                <a16:creationId xmlns:a16="http://schemas.microsoft.com/office/drawing/2014/main" id="{BD86F031-4E55-D809-1F8B-56ECF9A03CDD}"/>
              </a:ext>
            </a:extLst>
          </p:cNvPr>
          <p:cNvSpPr txBox="1">
            <a:spLocks/>
          </p:cNvSpPr>
          <p:nvPr/>
        </p:nvSpPr>
        <p:spPr>
          <a:xfrm>
            <a:off x="796300" y="666661"/>
            <a:ext cx="2774621" cy="2187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219170"/>
            <a:r>
              <a:rPr lang="en-US" sz="14100" kern="0" dirty="0">
                <a:solidFill>
                  <a:srgbClr val="000000"/>
                </a:solidFill>
                <a:latin typeface="Aptos" panose="020B0004020202020204" pitchFamily="34" charset="0"/>
                <a:cs typeface="Sora SemiBold" panose="020B0604020202020204" charset="0"/>
              </a:rPr>
              <a:t>04</a:t>
            </a:r>
          </a:p>
        </p:txBody>
      </p:sp>
      <p:pic>
        <p:nvPicPr>
          <p:cNvPr id="11" name="Picture 10" descr="A blue and yellow object with a black background&#10;&#10;AI-generated content may be incorrect.">
            <a:extLst>
              <a:ext uri="{FF2B5EF4-FFF2-40B4-BE49-F238E27FC236}">
                <a16:creationId xmlns:a16="http://schemas.microsoft.com/office/drawing/2014/main" id="{8D4F199B-1D4B-58C5-5441-2105B0F873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162" y="2142430"/>
            <a:ext cx="3537228" cy="353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91566"/>
      </p:ext>
    </p:extLst>
  </p:cSld>
  <p:clrMapOvr>
    <a:masterClrMapping/>
  </p:clrMapOvr>
  <p:transition spd="slow" advClick="0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/>
          <p:cNvSpPr txBox="1">
            <a:spLocks noGrp="1"/>
          </p:cNvSpPr>
          <p:nvPr>
            <p:ph type="title"/>
          </p:nvPr>
        </p:nvSpPr>
        <p:spPr>
          <a:xfrm>
            <a:off x="1105868" y="523901"/>
            <a:ext cx="10261600" cy="705236"/>
          </a:xfr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5400" dirty="0">
                <a:solidFill>
                  <a:srgbClr val="FFC000"/>
                </a:solidFill>
                <a:latin typeface="Aptos" panose="020B0004020202020204" pitchFamily="34" charset="0"/>
              </a:rPr>
              <a:t>challenges faced</a:t>
            </a:r>
            <a:endParaRPr lang="en-US" sz="4800" noProof="0" dirty="0">
              <a:solidFill>
                <a:srgbClr val="FFC000"/>
              </a:solidFill>
              <a:latin typeface="Aptos" panose="020B0004020202020204" pitchFamily="34" charset="0"/>
            </a:endParaRPr>
          </a:p>
        </p:txBody>
      </p:sp>
      <p:pic>
        <p:nvPicPr>
          <p:cNvPr id="139" name="Picture 138">
            <a:extLst>
              <a:ext uri="{FF2B5EF4-FFF2-40B4-BE49-F238E27FC236}">
                <a16:creationId xmlns:a16="http://schemas.microsoft.com/office/drawing/2014/main" id="{D1E09CF8-07AC-623C-9436-5B6554C35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672807" y="482472"/>
            <a:ext cx="788091" cy="788091"/>
          </a:xfrm>
          <a:prstGeom prst="rect">
            <a:avLst/>
          </a:prstGeom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66A6EF0F-DBD2-8485-007A-6FC403B75D2E}"/>
              </a:ext>
            </a:extLst>
          </p:cNvPr>
          <p:cNvSpPr txBox="1"/>
          <p:nvPr/>
        </p:nvSpPr>
        <p:spPr>
          <a:xfrm>
            <a:off x="0" y="-44236"/>
            <a:ext cx="12192000" cy="21568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2B394B0-4749-6A97-065D-ED4831A7A927}"/>
              </a:ext>
            </a:extLst>
          </p:cNvPr>
          <p:cNvGrpSpPr/>
          <p:nvPr/>
        </p:nvGrpSpPr>
        <p:grpSpPr>
          <a:xfrm rot="871495" flipV="1">
            <a:off x="10295305" y="-161538"/>
            <a:ext cx="2898237" cy="797229"/>
            <a:chOff x="6831899" y="4318974"/>
            <a:chExt cx="3227034" cy="887673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6018C9B7-94FE-41A4-CB51-D150D97A1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6831899" y="4318974"/>
              <a:ext cx="2724237" cy="815572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FAC19FAE-5FFD-5FC3-77E4-767F24CFE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6A1E89D6-8F32-511B-B91C-2CFEA3DDD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146793-5FC8-32B1-29BA-3C8F3B2A8AFF}"/>
              </a:ext>
            </a:extLst>
          </p:cNvPr>
          <p:cNvGrpSpPr/>
          <p:nvPr/>
        </p:nvGrpSpPr>
        <p:grpSpPr>
          <a:xfrm rot="16200000" flipH="1" flipV="1">
            <a:off x="43820" y="133645"/>
            <a:ext cx="1948673" cy="2024280"/>
            <a:chOff x="152400" y="3041650"/>
            <a:chExt cx="2252980" cy="2254250"/>
          </a:xfrm>
        </p:grpSpPr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C9A22D4A-DDED-CBAF-97D2-295EC1F2BB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400" y="3041650"/>
              <a:ext cx="1135380" cy="1514475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rot="0" vert="horz" wrap="square" lIns="121920" tIns="60960" rIns="121920" bIns="60960" anchor="t" anchorCtr="0" upright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Freeform 24">
              <a:extLst>
                <a:ext uri="{FF2B5EF4-FFF2-40B4-BE49-F238E27FC236}">
                  <a16:creationId xmlns:a16="http://schemas.microsoft.com/office/drawing/2014/main" id="{FC5644A1-E6C5-1A01-17D2-F04FD7C3C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400" y="4558665"/>
              <a:ext cx="737235" cy="737235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rot="0" vert="horz" wrap="square" lIns="121920" tIns="60960" rIns="121920" bIns="60960" anchor="t" anchorCtr="0" upright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Freeform 25">
              <a:extLst>
                <a:ext uri="{FF2B5EF4-FFF2-40B4-BE49-F238E27FC236}">
                  <a16:creationId xmlns:a16="http://schemas.microsoft.com/office/drawing/2014/main" id="{80E59713-8F43-E725-4ADE-F0D08F1115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100" y="4556760"/>
              <a:ext cx="1478280" cy="739140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1">
                <a:lumMod val="10000"/>
              </a:schemeClr>
            </a:solidFill>
            <a:ln>
              <a:noFill/>
            </a:ln>
          </p:spPr>
          <p:txBody>
            <a:bodyPr rot="0" vert="horz" wrap="square" lIns="121920" tIns="60960" rIns="121920" bIns="60960" anchor="t" anchorCtr="0" upright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3A9ACCA-E815-6577-89E0-8DC67E63B5CE}"/>
              </a:ext>
            </a:extLst>
          </p:cNvPr>
          <p:cNvSpPr txBox="1"/>
          <p:nvPr/>
        </p:nvSpPr>
        <p:spPr>
          <a:xfrm>
            <a:off x="337029" y="1863450"/>
            <a:ext cx="1220843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ptos" panose="020B0004020202020204" pitchFamily="34" charset="0"/>
              </a:rPr>
              <a:t>UART transmission between Arduino and ESP module (No data)</a:t>
            </a:r>
          </a:p>
          <a:p>
            <a:r>
              <a:rPr lang="en-US" sz="2400" b="1" dirty="0">
                <a:latin typeface="Aptos" panose="020B0004020202020204" pitchFamily="34" charset="0"/>
              </a:rPr>
              <a:t>Solution</a:t>
            </a:r>
            <a:r>
              <a:rPr lang="en-US" sz="2400" dirty="0">
                <a:latin typeface="Aptos" panose="020B0004020202020204" pitchFamily="34" charset="0"/>
              </a:rPr>
              <a:t>: Ensuring common ground connection between Arduino and ESP module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ptos" panose="020B0004020202020204" pitchFamily="34" charset="0"/>
            </a:endParaRPr>
          </a:p>
          <a:p>
            <a:pPr marL="457200" indent="-457200">
              <a:buAutoNum type="arabicPeriod" startAt="2"/>
            </a:pPr>
            <a:r>
              <a:rPr lang="en-US" sz="2400" dirty="0">
                <a:latin typeface="Aptos" panose="020B0004020202020204" pitchFamily="34" charset="0"/>
              </a:rPr>
              <a:t>Security and customizability of IOT normal clouds </a:t>
            </a:r>
          </a:p>
          <a:p>
            <a:r>
              <a:rPr lang="en-US" sz="2400" b="1" dirty="0">
                <a:latin typeface="Aptos" panose="020B0004020202020204" pitchFamily="34" charset="0"/>
              </a:rPr>
              <a:t>Solution</a:t>
            </a:r>
            <a:r>
              <a:rPr lang="en-US" sz="2400" dirty="0">
                <a:latin typeface="Aptos" panose="020B0004020202020204" pitchFamily="34" charset="0"/>
              </a:rPr>
              <a:t>: implement our own GUI, firebase-based system, and making our own features to match our needs.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ptos" panose="020B0004020202020204" pitchFamily="34" charset="0"/>
            </a:endParaRPr>
          </a:p>
          <a:p>
            <a:r>
              <a:rPr lang="en-US" sz="2400" dirty="0">
                <a:latin typeface="Aptos" panose="020B0004020202020204" pitchFamily="34" charset="0"/>
              </a:rPr>
              <a:t>3.    Gyroscope drifting and accelerometer noisy output</a:t>
            </a:r>
          </a:p>
          <a:p>
            <a:r>
              <a:rPr lang="en-US" sz="2400" b="1" dirty="0">
                <a:latin typeface="Aptos" panose="020B0004020202020204" pitchFamily="34" charset="0"/>
              </a:rPr>
              <a:t>Solution</a:t>
            </a:r>
            <a:r>
              <a:rPr lang="en-US" sz="2400" dirty="0">
                <a:latin typeface="Aptos" panose="020B0004020202020204" pitchFamily="34" charset="0"/>
              </a:rPr>
              <a:t>: Gyroscope calibration (average) and applying Kalman filter on its output and accelerometer output to make the result accurate.</a:t>
            </a:r>
          </a:p>
          <a:p>
            <a:endParaRPr lang="en-US" sz="2400" dirty="0">
              <a:latin typeface="Aptos" panose="020B0004020202020204" pitchFamily="34" charset="0"/>
            </a:endParaRPr>
          </a:p>
          <a:p>
            <a:r>
              <a:rPr lang="en-US" sz="2400" dirty="0">
                <a:latin typeface="Aptos" panose="020B0004020202020204" pitchFamily="34" charset="0"/>
              </a:rPr>
              <a:t>4.     Accuracy of LM35 temperature</a:t>
            </a:r>
          </a:p>
          <a:p>
            <a:r>
              <a:rPr lang="en-US" sz="2400" b="1" dirty="0">
                <a:latin typeface="Aptos" panose="020B0004020202020204" pitchFamily="34" charset="0"/>
              </a:rPr>
              <a:t>Solution</a:t>
            </a:r>
            <a:r>
              <a:rPr lang="en-US" sz="2400" dirty="0">
                <a:latin typeface="Aptos" panose="020B0004020202020204" pitchFamily="34" charset="0"/>
              </a:rPr>
              <a:t>: Fine tuning for its factor to get the most accurate value.</a:t>
            </a:r>
          </a:p>
        </p:txBody>
      </p:sp>
    </p:spTree>
    <p:extLst>
      <p:ext uri="{BB962C8B-B14F-4D97-AF65-F5344CB8AC3E}">
        <p14:creationId xmlns:p14="http://schemas.microsoft.com/office/powerpoint/2010/main" val="358965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7">
          <a:extLst>
            <a:ext uri="{FF2B5EF4-FFF2-40B4-BE49-F238E27FC236}">
              <a16:creationId xmlns:a16="http://schemas.microsoft.com/office/drawing/2014/main" id="{D193F31A-11CF-24B4-FC63-7E4146598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">
            <a:extLst>
              <a:ext uri="{FF2B5EF4-FFF2-40B4-BE49-F238E27FC236}">
                <a16:creationId xmlns:a16="http://schemas.microsoft.com/office/drawing/2014/main" id="{F01358C9-E4D4-17E2-0DBF-ED15CBFB2F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86401" y="3715657"/>
            <a:ext cx="7010397" cy="850437"/>
          </a:xfrm>
          <a:noFill/>
          <a:ln>
            <a:noFill/>
          </a:ln>
        </p:spPr>
        <p:txBody>
          <a:bodyPr spcFirstLastPara="1" vert="horz" wrap="square" lIns="121900" tIns="60933" rIns="121900" bIns="60933" rtlCol="0" anchor="b" anchorCtr="0">
            <a:noAutofit/>
          </a:bodyPr>
          <a:lstStyle/>
          <a:p>
            <a:r>
              <a:rPr lang="en-US" sz="5400" dirty="0">
                <a:solidFill>
                  <a:schemeClr val="tx1"/>
                </a:solidFill>
                <a:latin typeface="Aptos" panose="020B0004020202020204" pitchFamily="34" charset="0"/>
              </a:rPr>
              <a:t>Recommendations</a:t>
            </a:r>
            <a:endParaRPr lang="en-US" sz="5400" dirty="0">
              <a:latin typeface="Aptos" panose="020B0004020202020204" pitchFamily="34" charset="0"/>
            </a:endParaRPr>
          </a:p>
        </p:txBody>
      </p:sp>
      <p:sp>
        <p:nvSpPr>
          <p:cNvPr id="110" name="Google Shape;110;p4">
            <a:extLst>
              <a:ext uri="{FF2B5EF4-FFF2-40B4-BE49-F238E27FC236}">
                <a16:creationId xmlns:a16="http://schemas.microsoft.com/office/drawing/2014/main" id="{27BB43D2-0A32-EF9E-5560-21637EC46CC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20196" y="296852"/>
            <a:ext cx="2774621" cy="2187105"/>
          </a:xfrm>
          <a:noFill/>
          <a:ln>
            <a:noFill/>
          </a:ln>
        </p:spPr>
        <p:txBody>
          <a:bodyPr spcFirstLastPara="1" vert="horz" wrap="square" lIns="121900" tIns="60933" rIns="121900" bIns="60933" rtlCol="0" anchor="b" anchorCtr="0">
            <a:noAutofit/>
          </a:bodyPr>
          <a:lstStyle/>
          <a:p>
            <a:r>
              <a:rPr lang="en-US" sz="14100" dirty="0">
                <a:solidFill>
                  <a:schemeClr val="tx1"/>
                </a:solidFill>
                <a:latin typeface="Aptos" panose="020B0004020202020204" pitchFamily="34" charset="0"/>
                <a:cs typeface="Sora SemiBold" panose="020B0604020202020204" charset="0"/>
              </a:rPr>
              <a:t>05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56D9FB-09E2-E095-D8D0-46796506A444}"/>
              </a:ext>
            </a:extLst>
          </p:cNvPr>
          <p:cNvGrpSpPr/>
          <p:nvPr/>
        </p:nvGrpSpPr>
        <p:grpSpPr>
          <a:xfrm rot="10800000">
            <a:off x="8287655" y="1"/>
            <a:ext cx="4209143" cy="1233716"/>
            <a:chOff x="-258098" y="4115513"/>
            <a:chExt cx="3691861" cy="1027987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CCC08C3E-A232-A93A-C57F-8CDE4D80A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0" y="4115513"/>
              <a:ext cx="3433763" cy="1027987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40CB0B99-0B11-FC51-0E80-FBC536D87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58098" y="4267200"/>
              <a:ext cx="2924175" cy="87630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247EBCC4-8482-3FA1-B339-276843199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0" y="4372173"/>
              <a:ext cx="2521974" cy="771326"/>
            </a:xfrm>
            <a:prstGeom prst="rect">
              <a:avLst/>
            </a:prstGeom>
          </p:spPr>
        </p:pic>
      </p:grpSp>
      <p:pic>
        <p:nvPicPr>
          <p:cNvPr id="2" name="Picture 1" descr="A close-up of a cable&#10;&#10;AI-generated content may be incorrect.">
            <a:extLst>
              <a:ext uri="{FF2B5EF4-FFF2-40B4-BE49-F238E27FC236}">
                <a16:creationId xmlns:a16="http://schemas.microsoft.com/office/drawing/2014/main" id="{E0681D9F-5D88-FDE2-8022-8F653653B0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90" y="2187274"/>
            <a:ext cx="4095654" cy="340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62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Word"/>
      </p:transition>
    </mc:Choice>
    <mc:Fallback xmlns="">
      <p:transition spd="slow" advClick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3D61226F-488D-44FD-4E4C-0E8036B4E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>
            <a:extLst>
              <a:ext uri="{FF2B5EF4-FFF2-40B4-BE49-F238E27FC236}">
                <a16:creationId xmlns:a16="http://schemas.microsoft.com/office/drawing/2014/main" id="{53B33FDF-08B2-37F5-510C-20211CF5F3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5200" y="419770"/>
            <a:ext cx="10261600" cy="705236"/>
          </a:xfr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lvl="0"/>
            <a:r>
              <a:rPr lang="en-US" sz="4800" noProof="0" dirty="0">
                <a:solidFill>
                  <a:srgbClr val="FF0000"/>
                </a:solidFill>
                <a:latin typeface="Aptos" panose="020B0004020202020204" pitchFamily="34" charset="0"/>
              </a:rPr>
              <a:t>Recommendations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A65458-6BFE-7611-103E-AB628CDAF4F1}"/>
              </a:ext>
            </a:extLst>
          </p:cNvPr>
          <p:cNvGrpSpPr/>
          <p:nvPr/>
        </p:nvGrpSpPr>
        <p:grpSpPr>
          <a:xfrm rot="21030496">
            <a:off x="10504058" y="6103599"/>
            <a:ext cx="3006703" cy="829908"/>
            <a:chOff x="6831797" y="4315899"/>
            <a:chExt cx="3227133" cy="890751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90B0B43A-5B97-C75E-5B89-25C4B1AA5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1797" y="4315899"/>
              <a:ext cx="2724237" cy="815572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6C607ED-B0FA-A9C2-C790-92EA2C5E3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61" y="4446016"/>
              <a:ext cx="2319946" cy="695226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E068B34-F9DE-B0AE-561E-BC8C2841D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78" y="4594705"/>
              <a:ext cx="2000852" cy="611945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0660C9-A403-651E-A798-47C98FE7E07C}"/>
              </a:ext>
            </a:extLst>
          </p:cNvPr>
          <p:cNvGrpSpPr/>
          <p:nvPr/>
        </p:nvGrpSpPr>
        <p:grpSpPr>
          <a:xfrm rot="20728505" flipH="1" flipV="1">
            <a:off x="-1193758" y="-118192"/>
            <a:ext cx="2898236" cy="797232"/>
            <a:chOff x="6831900" y="4318971"/>
            <a:chExt cx="3227033" cy="887676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DD31452-8A30-1622-47BF-E085AB7BF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flipH="1">
              <a:off x="6831900" y="4318971"/>
              <a:ext cx="2724237" cy="81557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72E614FC-E101-8279-266C-D24F7C8E9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7578990-5391-5106-21DD-449DF21A7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B67466F-F5B9-8A5B-ADFD-8AC49E94C5D2}"/>
              </a:ext>
            </a:extLst>
          </p:cNvPr>
          <p:cNvSpPr txBox="1"/>
          <p:nvPr/>
        </p:nvSpPr>
        <p:spPr>
          <a:xfrm>
            <a:off x="0" y="1136359"/>
            <a:ext cx="69858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Sora SemiBold" pitchFamily="2" charset="0"/>
                <a:sym typeface="Arial"/>
              </a:rPr>
              <a:t>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2A1A5E6-C9A5-7A9F-F30C-D3FCD5F3DD8C}"/>
                  </a:ext>
                </a:extLst>
              </p:cNvPr>
              <p:cNvSpPr txBox="1"/>
              <p:nvPr/>
            </p:nvSpPr>
            <p:spPr>
              <a:xfrm>
                <a:off x="25048" y="1644080"/>
                <a:ext cx="11991542" cy="6001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ptos" panose="020B0004020202020204" pitchFamily="34" charset="0"/>
                    <a:ea typeface="+mn-ea"/>
                    <a:cs typeface="Aparajita" panose="02020603050405020304" pitchFamily="18" charset="0"/>
                  </a:rPr>
                  <a:t>Add Physical Drum Parameters to the GUI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ptos" panose="020B0004020202020204" pitchFamily="34" charset="0"/>
                    <a:ea typeface="+mn-ea"/>
                    <a:cs typeface="Aparajita" panose="02020603050405020304" pitchFamily="18" charset="0"/>
                  </a:rPr>
                </a:b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ptos" panose="020B0004020202020204" pitchFamily="34" charset="0"/>
                    <a:ea typeface="+mn-ea"/>
                    <a:cs typeface="Aparajita" panose="02020603050405020304" pitchFamily="18" charset="0"/>
                  </a:rPr>
                  <a:t>Integrate the following into the interface for each drum: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ptos" panose="020B0004020202020204" pitchFamily="34" charset="0"/>
                    <a:ea typeface="+mn-ea"/>
                    <a:cs typeface="Aparajita" panose="02020603050405020304" pitchFamily="18" charset="0"/>
                  </a:rPr>
                  <a:t>Inner Radius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ptos" panose="020B0004020202020204" pitchFamily="34" charset="0"/>
                  <a:ea typeface="+mn-ea"/>
                  <a:cs typeface="Aparajita" panose="02020603050405020304" pitchFamily="18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ptos" panose="020B0004020202020204" pitchFamily="34" charset="0"/>
                    <a:ea typeface="+mn-ea"/>
                    <a:cs typeface="Aparajita" panose="02020603050405020304" pitchFamily="18" charset="0"/>
                  </a:rPr>
                  <a:t>Outer Radius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ptos" panose="020B0004020202020204" pitchFamily="34" charset="0"/>
                  <a:ea typeface="+mn-ea"/>
                  <a:cs typeface="Aparajita" panose="02020603050405020304" pitchFamily="18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ptos" panose="020B0004020202020204" pitchFamily="34" charset="0"/>
                    <a:ea typeface="+mn-ea"/>
                    <a:cs typeface="Aparajita" panose="02020603050405020304" pitchFamily="18" charset="0"/>
                  </a:rPr>
                  <a:t>Drum Width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ptos" panose="020B0004020202020204" pitchFamily="34" charset="0"/>
                  <a:ea typeface="+mn-ea"/>
                  <a:cs typeface="Aparajita" panose="02020603050405020304" pitchFamily="18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ptos" panose="020B0004020202020204" pitchFamily="34" charset="0"/>
                    <a:ea typeface="+mn-ea"/>
                    <a:cs typeface="Aparajita" panose="02020603050405020304" pitchFamily="18" charset="0"/>
                  </a:rPr>
                  <a:t>Cable Thickness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ptos" panose="020B0004020202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ptos" panose="020B0004020202020204" pitchFamily="34" charset="0"/>
                    <a:ea typeface="+mn-ea"/>
                    <a:cs typeface="+mn-cs"/>
                  </a:rPr>
                  <a:t>Increase Thickness                  fewer layers means cable will finish fast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ptos" panose="020B0004020202020204" pitchFamily="34" charset="0"/>
                    <a:ea typeface="+mn-ea"/>
                    <a:cs typeface="+mn-cs"/>
                  </a:rPr>
                  <a:t>larger outer or smaller inner                         more space for cable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ptos" panose="020B0004020202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𝐿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𝜋</m:t>
                          </m:r>
                          <m:d>
                            <m:dPr>
                              <m:ctrlPr>
                                <a:rPr kumimoji="0" lang="ar-EG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kumimoji="0" 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𝑜𝑢𝑡𝑒𝑟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−</m:t>
                              </m:r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kumimoji="0" 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𝑖𝑛𝑛𝑒𝑟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×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kumimoji="0" lang="ar-EG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ptos" panose="020B0004020202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ptos" panose="020B0004020202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ptos" panose="020B0004020202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ptos" panose="020B0004020202020204" pitchFamily="34" charset="0"/>
                  <a:ea typeface="+mn-ea"/>
                  <a:cs typeface="Aparajita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ptos" panose="020B0004020202020204" pitchFamily="34" charset="0"/>
                  <a:ea typeface="+mn-ea"/>
                  <a:cs typeface="Aparajita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2A1A5E6-C9A5-7A9F-F30C-D3FCD5F3D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8" y="1644080"/>
                <a:ext cx="11991542" cy="6001708"/>
              </a:xfrm>
              <a:prstGeom prst="rect">
                <a:avLst/>
              </a:prstGeom>
              <a:blipFill>
                <a:blip r:embed="rId15"/>
                <a:stretch>
                  <a:fillRect l="-763" t="-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E7C64B0-0995-E097-80E6-8827D501A6BE}"/>
              </a:ext>
            </a:extLst>
          </p:cNvPr>
          <p:cNvCxnSpPr>
            <a:cxnSpLocks/>
          </p:cNvCxnSpPr>
          <p:nvPr/>
        </p:nvCxnSpPr>
        <p:spPr>
          <a:xfrm>
            <a:off x="2655632" y="4460268"/>
            <a:ext cx="99185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A67CB607-B311-E6CF-2203-E4C28B832D1A}"/>
              </a:ext>
            </a:extLst>
          </p:cNvPr>
          <p:cNvCxnSpPr>
            <a:cxnSpLocks/>
          </p:cNvCxnSpPr>
          <p:nvPr/>
        </p:nvCxnSpPr>
        <p:spPr>
          <a:xfrm>
            <a:off x="3752414" y="4818138"/>
            <a:ext cx="142429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0" name="Content Placeholder 4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330639C5-9624-04E8-1472-EEAAFC22E56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1" r="28381"/>
          <a:stretch/>
        </p:blipFill>
        <p:spPr>
          <a:xfrm>
            <a:off x="9183057" y="2051084"/>
            <a:ext cx="2931630" cy="34727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1B9F9C52-AE3B-DB0C-F459-432465F193A2}"/>
              </a:ext>
            </a:extLst>
          </p:cNvPr>
          <p:cNvGrpSpPr>
            <a:grpSpLocks noChangeAspect="1"/>
          </p:cNvGrpSpPr>
          <p:nvPr/>
        </p:nvGrpSpPr>
        <p:grpSpPr>
          <a:xfrm>
            <a:off x="9182350" y="1573965"/>
            <a:ext cx="2931630" cy="3950085"/>
            <a:chOff x="0" y="0"/>
            <a:chExt cx="6350000" cy="409575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34" name="Freeform 11">
              <a:extLst>
                <a:ext uri="{FF2B5EF4-FFF2-40B4-BE49-F238E27FC236}">
                  <a16:creationId xmlns:a16="http://schemas.microsoft.com/office/drawing/2014/main" id="{55B980DA-4A81-1A68-EB28-D7A70706575E}"/>
                </a:ext>
              </a:extLst>
            </p:cNvPr>
            <p:cNvSpPr/>
            <p:nvPr/>
          </p:nvSpPr>
          <p:spPr>
            <a:xfrm>
              <a:off x="95250" y="110490"/>
              <a:ext cx="1186180" cy="311150"/>
            </a:xfrm>
            <a:custGeom>
              <a:avLst/>
              <a:gdLst/>
              <a:ahLst/>
              <a:cxnLst/>
              <a:rect l="l" t="t" r="r" b="b"/>
              <a:pathLst>
                <a:path w="1186180" h="311150">
                  <a:moveTo>
                    <a:pt x="537210" y="99060"/>
                  </a:moveTo>
                  <a:lnTo>
                    <a:pt x="648970" y="99060"/>
                  </a:lnTo>
                  <a:lnTo>
                    <a:pt x="648970" y="210820"/>
                  </a:lnTo>
                  <a:lnTo>
                    <a:pt x="537210" y="210820"/>
                  </a:lnTo>
                  <a:lnTo>
                    <a:pt x="537210" y="99060"/>
                  </a:lnTo>
                  <a:close/>
                  <a:moveTo>
                    <a:pt x="6350" y="0"/>
                  </a:moveTo>
                  <a:lnTo>
                    <a:pt x="312420" y="0"/>
                  </a:lnTo>
                  <a:lnTo>
                    <a:pt x="312420" y="311150"/>
                  </a:lnTo>
                  <a:lnTo>
                    <a:pt x="6350" y="311150"/>
                  </a:lnTo>
                  <a:lnTo>
                    <a:pt x="0" y="311150"/>
                  </a:lnTo>
                  <a:lnTo>
                    <a:pt x="0" y="0"/>
                  </a:lnTo>
                  <a:lnTo>
                    <a:pt x="6350" y="0"/>
                  </a:lnTo>
                  <a:close/>
                  <a:moveTo>
                    <a:pt x="120650" y="156210"/>
                  </a:moveTo>
                  <a:lnTo>
                    <a:pt x="43180" y="232410"/>
                  </a:lnTo>
                  <a:lnTo>
                    <a:pt x="78740" y="267970"/>
                  </a:lnTo>
                  <a:lnTo>
                    <a:pt x="156210" y="190500"/>
                  </a:lnTo>
                  <a:lnTo>
                    <a:pt x="233680" y="267970"/>
                  </a:lnTo>
                  <a:lnTo>
                    <a:pt x="269240" y="232410"/>
                  </a:lnTo>
                  <a:lnTo>
                    <a:pt x="191770" y="156210"/>
                  </a:lnTo>
                  <a:lnTo>
                    <a:pt x="269240" y="78740"/>
                  </a:lnTo>
                  <a:lnTo>
                    <a:pt x="233680" y="43180"/>
                  </a:lnTo>
                  <a:lnTo>
                    <a:pt x="156210" y="120650"/>
                  </a:lnTo>
                  <a:lnTo>
                    <a:pt x="78740" y="43180"/>
                  </a:lnTo>
                  <a:lnTo>
                    <a:pt x="43180" y="78740"/>
                  </a:lnTo>
                  <a:lnTo>
                    <a:pt x="120650" y="156210"/>
                  </a:lnTo>
                  <a:close/>
                  <a:moveTo>
                    <a:pt x="436880" y="0"/>
                  </a:moveTo>
                  <a:lnTo>
                    <a:pt x="748030" y="0"/>
                  </a:lnTo>
                  <a:lnTo>
                    <a:pt x="748030" y="311150"/>
                  </a:lnTo>
                  <a:lnTo>
                    <a:pt x="436880" y="311150"/>
                  </a:lnTo>
                  <a:lnTo>
                    <a:pt x="436880" y="0"/>
                  </a:lnTo>
                  <a:close/>
                  <a:moveTo>
                    <a:pt x="486410" y="261620"/>
                  </a:moveTo>
                  <a:lnTo>
                    <a:pt x="699770" y="261620"/>
                  </a:lnTo>
                  <a:lnTo>
                    <a:pt x="699770" y="48260"/>
                  </a:lnTo>
                  <a:lnTo>
                    <a:pt x="486410" y="48260"/>
                  </a:lnTo>
                  <a:lnTo>
                    <a:pt x="486410" y="261620"/>
                  </a:lnTo>
                  <a:close/>
                  <a:moveTo>
                    <a:pt x="1186180" y="0"/>
                  </a:moveTo>
                  <a:lnTo>
                    <a:pt x="1186180" y="311150"/>
                  </a:lnTo>
                  <a:lnTo>
                    <a:pt x="875030" y="311150"/>
                  </a:lnTo>
                  <a:lnTo>
                    <a:pt x="875030" y="0"/>
                  </a:lnTo>
                  <a:lnTo>
                    <a:pt x="1186180" y="0"/>
                  </a:lnTo>
                  <a:close/>
                  <a:moveTo>
                    <a:pt x="1135380" y="185420"/>
                  </a:moveTo>
                  <a:lnTo>
                    <a:pt x="924560" y="185420"/>
                  </a:lnTo>
                  <a:lnTo>
                    <a:pt x="924560" y="236220"/>
                  </a:lnTo>
                  <a:lnTo>
                    <a:pt x="1135380" y="236220"/>
                  </a:lnTo>
                  <a:lnTo>
                    <a:pt x="1135380" y="185420"/>
                  </a:ln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AA03192D-7758-8925-5CC3-910EC0137D5E}"/>
                </a:ext>
              </a:extLst>
            </p:cNvPr>
            <p:cNvSpPr/>
            <p:nvPr/>
          </p:nvSpPr>
          <p:spPr>
            <a:xfrm>
              <a:off x="0" y="0"/>
              <a:ext cx="6350000" cy="4095750"/>
            </a:xfrm>
            <a:custGeom>
              <a:avLst/>
              <a:gdLst/>
              <a:ahLst/>
              <a:cxnLst/>
              <a:rect l="l" t="t" r="r" b="b"/>
              <a:pathLst>
                <a:path w="6350000" h="4095750">
                  <a:moveTo>
                    <a:pt x="0" y="0"/>
                  </a:moveTo>
                  <a:lnTo>
                    <a:pt x="0" y="521970"/>
                  </a:lnTo>
                  <a:lnTo>
                    <a:pt x="0" y="4095750"/>
                  </a:lnTo>
                  <a:lnTo>
                    <a:pt x="6350000" y="4095750"/>
                  </a:lnTo>
                  <a:lnTo>
                    <a:pt x="6350000" y="521970"/>
                  </a:lnTo>
                  <a:lnTo>
                    <a:pt x="6350000" y="0"/>
                  </a:lnTo>
                  <a:lnTo>
                    <a:pt x="0" y="0"/>
                  </a:lnTo>
                  <a:close/>
                  <a:moveTo>
                    <a:pt x="6248400" y="3994150"/>
                  </a:moveTo>
                  <a:lnTo>
                    <a:pt x="101600" y="3994150"/>
                  </a:lnTo>
                  <a:lnTo>
                    <a:pt x="101600" y="521970"/>
                  </a:lnTo>
                  <a:lnTo>
                    <a:pt x="6248400" y="521970"/>
                  </a:lnTo>
                  <a:lnTo>
                    <a:pt x="6248400" y="3994150"/>
                  </a:lnTo>
                  <a:close/>
                  <a:moveTo>
                    <a:pt x="1281430" y="110490"/>
                  </a:moveTo>
                  <a:lnTo>
                    <a:pt x="1281430" y="421640"/>
                  </a:lnTo>
                  <a:lnTo>
                    <a:pt x="970280" y="421640"/>
                  </a:lnTo>
                  <a:lnTo>
                    <a:pt x="970280" y="110490"/>
                  </a:lnTo>
                  <a:lnTo>
                    <a:pt x="1281430" y="110490"/>
                  </a:lnTo>
                  <a:close/>
                  <a:moveTo>
                    <a:pt x="844550" y="110490"/>
                  </a:moveTo>
                  <a:lnTo>
                    <a:pt x="844550" y="421640"/>
                  </a:lnTo>
                  <a:lnTo>
                    <a:pt x="532130" y="421640"/>
                  </a:lnTo>
                  <a:lnTo>
                    <a:pt x="532130" y="110490"/>
                  </a:lnTo>
                  <a:lnTo>
                    <a:pt x="844550" y="110490"/>
                  </a:lnTo>
                  <a:close/>
                  <a:moveTo>
                    <a:pt x="407670" y="110490"/>
                  </a:moveTo>
                  <a:lnTo>
                    <a:pt x="407670" y="421640"/>
                  </a:lnTo>
                  <a:lnTo>
                    <a:pt x="101600" y="421640"/>
                  </a:lnTo>
                  <a:lnTo>
                    <a:pt x="95250" y="421640"/>
                  </a:lnTo>
                  <a:lnTo>
                    <a:pt x="95250" y="110490"/>
                  </a:lnTo>
                  <a:lnTo>
                    <a:pt x="101600" y="110490"/>
                  </a:lnTo>
                  <a:lnTo>
                    <a:pt x="407670" y="110490"/>
                  </a:lnTo>
                  <a:close/>
                  <a:moveTo>
                    <a:pt x="364490" y="189230"/>
                  </a:moveTo>
                  <a:lnTo>
                    <a:pt x="287020" y="266700"/>
                  </a:lnTo>
                  <a:lnTo>
                    <a:pt x="364490" y="344170"/>
                  </a:lnTo>
                  <a:lnTo>
                    <a:pt x="328930" y="379730"/>
                  </a:lnTo>
                  <a:lnTo>
                    <a:pt x="251460" y="302260"/>
                  </a:lnTo>
                  <a:lnTo>
                    <a:pt x="173990" y="379730"/>
                  </a:lnTo>
                  <a:lnTo>
                    <a:pt x="138430" y="342900"/>
                  </a:lnTo>
                  <a:lnTo>
                    <a:pt x="215900" y="266700"/>
                  </a:lnTo>
                  <a:lnTo>
                    <a:pt x="138430" y="189230"/>
                  </a:lnTo>
                  <a:lnTo>
                    <a:pt x="173990" y="153670"/>
                  </a:lnTo>
                  <a:lnTo>
                    <a:pt x="251460" y="231140"/>
                  </a:lnTo>
                  <a:lnTo>
                    <a:pt x="328930" y="153670"/>
                  </a:lnTo>
                  <a:lnTo>
                    <a:pt x="364490" y="189230"/>
                  </a:lnTo>
                  <a:close/>
                  <a:moveTo>
                    <a:pt x="795020" y="158750"/>
                  </a:moveTo>
                  <a:lnTo>
                    <a:pt x="581660" y="158750"/>
                  </a:lnTo>
                  <a:lnTo>
                    <a:pt x="581660" y="372110"/>
                  </a:lnTo>
                  <a:lnTo>
                    <a:pt x="795020" y="372110"/>
                  </a:lnTo>
                  <a:lnTo>
                    <a:pt x="795020" y="158750"/>
                  </a:lnTo>
                  <a:close/>
                  <a:moveTo>
                    <a:pt x="744220" y="321310"/>
                  </a:moveTo>
                  <a:lnTo>
                    <a:pt x="632460" y="321310"/>
                  </a:lnTo>
                  <a:lnTo>
                    <a:pt x="632460" y="209550"/>
                  </a:lnTo>
                  <a:lnTo>
                    <a:pt x="744220" y="209550"/>
                  </a:lnTo>
                  <a:lnTo>
                    <a:pt x="744220" y="321310"/>
                  </a:lnTo>
                  <a:close/>
                  <a:moveTo>
                    <a:pt x="1019810" y="295910"/>
                  </a:moveTo>
                  <a:lnTo>
                    <a:pt x="1230630" y="295910"/>
                  </a:lnTo>
                  <a:lnTo>
                    <a:pt x="1230630" y="346710"/>
                  </a:lnTo>
                  <a:lnTo>
                    <a:pt x="1019810" y="346710"/>
                  </a:lnTo>
                  <a:lnTo>
                    <a:pt x="1019810" y="295910"/>
                  </a:ln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74005B1B-1A42-6DE9-BD5C-6283DD60D059}"/>
              </a:ext>
            </a:extLst>
          </p:cNvPr>
          <p:cNvSpPr txBox="1"/>
          <p:nvPr/>
        </p:nvSpPr>
        <p:spPr>
          <a:xfrm>
            <a:off x="10248653" y="5620380"/>
            <a:ext cx="128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Figure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Arial" panose="020B0604020202020204" pitchFamily="34" charset="0"/>
              </a:rPr>
              <a:t>21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889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7C38EBA9-4AE0-DC7A-C9BA-0E2D704F6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>
            <a:extLst>
              <a:ext uri="{FF2B5EF4-FFF2-40B4-BE49-F238E27FC236}">
                <a16:creationId xmlns:a16="http://schemas.microsoft.com/office/drawing/2014/main" id="{A48C4F60-BC12-3B83-B508-0BE41E5372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5200" y="419770"/>
            <a:ext cx="10261600" cy="705236"/>
          </a:xfr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lvl="0"/>
            <a:r>
              <a:rPr lang="en-US" sz="4800" b="1" dirty="0"/>
              <a:t>GPS recommendations</a:t>
            </a:r>
            <a:br>
              <a:rPr lang="en-US" sz="4800" b="1" dirty="0"/>
            </a:br>
            <a:endParaRPr lang="en-US" sz="4800" noProof="0" dirty="0">
              <a:solidFill>
                <a:srgbClr val="FF0000"/>
              </a:solidFill>
              <a:latin typeface="Aptos" panose="020B00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B00F587-6458-EBE4-915B-877019714A0C}"/>
              </a:ext>
            </a:extLst>
          </p:cNvPr>
          <p:cNvGrpSpPr/>
          <p:nvPr/>
        </p:nvGrpSpPr>
        <p:grpSpPr>
          <a:xfrm rot="21030496">
            <a:off x="10504058" y="6103599"/>
            <a:ext cx="3006703" cy="829908"/>
            <a:chOff x="6831797" y="4315899"/>
            <a:chExt cx="3227133" cy="890751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AC9180F2-C153-E031-ACD0-F79933241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1797" y="4315899"/>
              <a:ext cx="2724237" cy="815572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3FF7EE8-3682-B161-C33E-8E112C9CC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61" y="4446016"/>
              <a:ext cx="2319946" cy="695226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6111C906-76D8-5671-65E4-B87447E95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78" y="4594705"/>
              <a:ext cx="2000852" cy="611945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DE92795-5797-7E35-D10A-41CC3DF4BA41}"/>
              </a:ext>
            </a:extLst>
          </p:cNvPr>
          <p:cNvGrpSpPr/>
          <p:nvPr/>
        </p:nvGrpSpPr>
        <p:grpSpPr>
          <a:xfrm rot="20728505" flipH="1" flipV="1">
            <a:off x="-1193758" y="-118192"/>
            <a:ext cx="2898236" cy="797232"/>
            <a:chOff x="6831900" y="4318971"/>
            <a:chExt cx="3227033" cy="887676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1E7B31BE-3A34-F039-D467-342BA211C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flipH="1">
              <a:off x="6831900" y="4318971"/>
              <a:ext cx="2724237" cy="81557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59F92586-16C2-CF74-3593-AA3BFE046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6E96948E-BFBC-90D8-05F5-186F7B1F7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sp>
        <p:nvSpPr>
          <p:cNvPr id="25" name="Google Shape;117;p5">
            <a:extLst>
              <a:ext uri="{FF2B5EF4-FFF2-40B4-BE49-F238E27FC236}">
                <a16:creationId xmlns:a16="http://schemas.microsoft.com/office/drawing/2014/main" id="{86D6C329-1F05-C764-1E96-5EE68DB147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867" y="1348334"/>
            <a:ext cx="12171133" cy="5527767"/>
          </a:xfr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/>
            <a:r>
              <a:rPr lang="en-US" sz="2400" b="1" dirty="0">
                <a:latin typeface="Aptos" panose="020B0004020202020204" pitchFamily="34" charset="0"/>
                <a:cs typeface="Times New Roman" panose="02020603050405020304" pitchFamily="18" charset="0"/>
              </a:rPr>
              <a:t>Choosing a module that supports the following technologies to apply them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400" dirty="0">
                <a:latin typeface="Aptos" panose="020B0004020202020204" pitchFamily="34" charset="0"/>
                <a:cs typeface="Times New Roman" panose="02020603050405020304" pitchFamily="18" charset="0"/>
              </a:rPr>
              <a:t>SBAS (Satellite Based Augmentation Systems)+accuracy 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400" dirty="0">
                <a:latin typeface="Aptos" panose="020B0004020202020204" pitchFamily="34" charset="0"/>
                <a:cs typeface="Times New Roman" panose="02020603050405020304" pitchFamily="18" charset="0"/>
              </a:rPr>
              <a:t>RTK (real-time kinematics): Provides </a:t>
            </a:r>
            <a:r>
              <a:rPr lang="en-US" sz="2400" b="1" dirty="0">
                <a:latin typeface="Aptos" panose="020B0004020202020204" pitchFamily="34" charset="0"/>
                <a:cs typeface="Times New Roman" panose="02020603050405020304" pitchFamily="18" charset="0"/>
              </a:rPr>
              <a:t>centimeter-level accuracy</a:t>
            </a:r>
            <a:endParaRPr lang="en-US" sz="2400" dirty="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400" dirty="0">
                <a:latin typeface="Aptos" panose="020B0004020202020204" pitchFamily="34" charset="0"/>
                <a:cs typeface="Times New Roman" panose="02020603050405020304" pitchFamily="18" charset="0"/>
              </a:rPr>
              <a:t>PPP ( Precise Point Positioning): Correction with the satellite movement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400" dirty="0">
                <a:latin typeface="Aptos" panose="020B0004020202020204" pitchFamily="34" charset="0"/>
                <a:cs typeface="Times New Roman" panose="02020603050405020304" pitchFamily="18" charset="0"/>
              </a:rPr>
              <a:t>Multi GNSS Systems that enables access multiple satellite :</a:t>
            </a:r>
          </a:p>
          <a:p>
            <a:pPr marL="1562070" lvl="1" indent="-342900" algn="l">
              <a:buFont typeface="Arial" panose="020B0604020202020204" pitchFamily="34" charset="0"/>
              <a:buChar char="•"/>
            </a:pPr>
            <a:r>
              <a:rPr lang="en-US" sz="2400" b="1" dirty="0">
                <a:latin typeface="Aptos" panose="020B0004020202020204" pitchFamily="34" charset="0"/>
                <a:cs typeface="Times New Roman" panose="02020603050405020304" pitchFamily="18" charset="0"/>
              </a:rPr>
              <a:t>GPS</a:t>
            </a:r>
            <a:r>
              <a:rPr lang="en-US" sz="2400" dirty="0">
                <a:latin typeface="Aptos" panose="020B0004020202020204" pitchFamily="34" charset="0"/>
                <a:cs typeface="Times New Roman" panose="02020603050405020304" pitchFamily="18" charset="0"/>
              </a:rPr>
              <a:t> (USA)</a:t>
            </a:r>
          </a:p>
          <a:p>
            <a:pPr marL="1562070" lvl="1" indent="-342900" algn="l">
              <a:buFont typeface="Arial" panose="020B0604020202020204" pitchFamily="34" charset="0"/>
              <a:buChar char="•"/>
            </a:pPr>
            <a:r>
              <a:rPr lang="en-US" sz="2400" b="1" dirty="0">
                <a:latin typeface="Aptos" panose="020B0004020202020204" pitchFamily="34" charset="0"/>
                <a:cs typeface="Times New Roman" panose="02020603050405020304" pitchFamily="18" charset="0"/>
              </a:rPr>
              <a:t>GLONASS</a:t>
            </a:r>
            <a:r>
              <a:rPr lang="en-US" sz="2400" dirty="0">
                <a:latin typeface="Aptos" panose="020B0004020202020204" pitchFamily="34" charset="0"/>
                <a:cs typeface="Times New Roman" panose="02020603050405020304" pitchFamily="18" charset="0"/>
              </a:rPr>
              <a:t> (Russia)</a:t>
            </a:r>
          </a:p>
          <a:p>
            <a:pPr marL="1562070" lvl="1" indent="-342900" algn="l">
              <a:buFont typeface="Arial" panose="020B0604020202020204" pitchFamily="34" charset="0"/>
              <a:buChar char="•"/>
            </a:pPr>
            <a:r>
              <a:rPr lang="en-US" sz="2400" b="1" dirty="0">
                <a:latin typeface="Aptos" panose="020B0004020202020204" pitchFamily="34" charset="0"/>
                <a:cs typeface="Times New Roman" panose="02020603050405020304" pitchFamily="18" charset="0"/>
              </a:rPr>
              <a:t>Galileo</a:t>
            </a:r>
            <a:r>
              <a:rPr lang="en-US" sz="2400" dirty="0">
                <a:latin typeface="Aptos" panose="020B0004020202020204" pitchFamily="34" charset="0"/>
                <a:cs typeface="Times New Roman" panose="02020603050405020304" pitchFamily="18" charset="0"/>
              </a:rPr>
              <a:t> (Europe)</a:t>
            </a:r>
          </a:p>
          <a:p>
            <a:pPr marL="1562070" lvl="1" indent="-342900" algn="l">
              <a:buFont typeface="Arial" panose="020B0604020202020204" pitchFamily="34" charset="0"/>
              <a:buChar char="•"/>
            </a:pPr>
            <a:r>
              <a:rPr lang="en-US" sz="2400" b="1" dirty="0">
                <a:latin typeface="Aptos" panose="020B0004020202020204" pitchFamily="34" charset="0"/>
                <a:cs typeface="Times New Roman" panose="02020603050405020304" pitchFamily="18" charset="0"/>
              </a:rPr>
              <a:t>Better accuracy inside buildings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endParaRPr lang="en-US" sz="2400" dirty="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400" dirty="0">
                <a:latin typeface="Aptos" panose="020B0004020202020204" pitchFamily="34" charset="0"/>
                <a:cs typeface="Times New Roman" panose="02020603050405020304" pitchFamily="18" charset="0"/>
              </a:rPr>
              <a:t>Using </a:t>
            </a:r>
            <a:r>
              <a:rPr lang="en-US" sz="2400" b="1" dirty="0">
                <a:latin typeface="Aptos" panose="020B0004020202020204" pitchFamily="34" charset="0"/>
                <a:cs typeface="Times New Roman" panose="02020603050405020304" pitchFamily="18" charset="0"/>
              </a:rPr>
              <a:t>Lora</a:t>
            </a:r>
            <a:r>
              <a:rPr lang="en-US" sz="2400" dirty="0">
                <a:latin typeface="Aptos" panose="020B0004020202020204" pitchFamily="34" charset="0"/>
                <a:cs typeface="Times New Roman" panose="02020603050405020304" pitchFamily="18" charset="0"/>
              </a:rPr>
              <a:t>: Because it Up to </a:t>
            </a:r>
            <a:r>
              <a:rPr lang="en-US" sz="2400" b="1" dirty="0">
                <a:latin typeface="Aptos" panose="020B0004020202020204" pitchFamily="34" charset="0"/>
                <a:cs typeface="Times New Roman" panose="02020603050405020304" pitchFamily="18" charset="0"/>
              </a:rPr>
              <a:t>10+Km, </a:t>
            </a:r>
            <a:r>
              <a:rPr lang="en-US" sz="2400" dirty="0">
                <a:latin typeface="Aptos" panose="020B0004020202020204" pitchFamily="34" charset="0"/>
                <a:cs typeface="Times New Roman" panose="02020603050405020304" pitchFamily="18" charset="0"/>
              </a:rPr>
              <a:t>Lowe power consumption, works without </a:t>
            </a:r>
            <a:r>
              <a:rPr lang="en-US" sz="2400" b="1" dirty="0">
                <a:latin typeface="Aptos" panose="020B0004020202020204" pitchFamily="34" charset="0"/>
                <a:cs typeface="Times New Roman" panose="02020603050405020304" pitchFamily="18" charset="0"/>
              </a:rPr>
              <a:t>internet</a:t>
            </a:r>
            <a:r>
              <a:rPr lang="en-US" sz="2400" dirty="0">
                <a:latin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lang="ar-EG" sz="2400" dirty="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algn="l"/>
            <a:r>
              <a:rPr lang="en-US" sz="2400" dirty="0">
                <a:latin typeface="Aptos" panose="020B0004020202020204" pitchFamily="34" charset="0"/>
                <a:cs typeface="Times New Roman" panose="02020603050405020304" pitchFamily="18" charset="0"/>
              </a:rPr>
              <a:t>The hardware changed LORA module instead of ESP 32 The flow will be :</a:t>
            </a:r>
            <a:endParaRPr lang="ar-EG" sz="2400" dirty="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algn="l"/>
            <a:r>
              <a:rPr lang="en-US" sz="2400" dirty="0">
                <a:latin typeface="Aptos" panose="020B0004020202020204" pitchFamily="34" charset="0"/>
                <a:cs typeface="Times New Roman" panose="02020603050405020304" pitchFamily="18" charset="0"/>
              </a:rPr>
              <a:t>[Arduino + Sensors] → [LoRa TX Module]  → [LoRa Gateway]  → [Firebase / Flask GUI]</a:t>
            </a:r>
          </a:p>
          <a:p>
            <a:pPr algn="l"/>
            <a:endParaRPr lang="en-US" sz="2400" b="1" dirty="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algn="l"/>
            <a:endParaRPr lang="en-US" sz="2400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39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76">
          <a:extLst>
            <a:ext uri="{FF2B5EF4-FFF2-40B4-BE49-F238E27FC236}">
              <a16:creationId xmlns:a16="http://schemas.microsoft.com/office/drawing/2014/main" id="{0C3C5676-0EEF-3C36-B3EA-752A95074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727DF8-9232-3A73-1173-69326BC89773}"/>
              </a:ext>
            </a:extLst>
          </p:cNvPr>
          <p:cNvGrpSpPr/>
          <p:nvPr/>
        </p:nvGrpSpPr>
        <p:grpSpPr>
          <a:xfrm flipH="1">
            <a:off x="9124543" y="5983384"/>
            <a:ext cx="3898900" cy="1255599"/>
            <a:chOff x="-258098" y="4267200"/>
            <a:chExt cx="2924175" cy="941699"/>
          </a:xfrm>
          <a:solidFill>
            <a:schemeClr val="bg1">
              <a:lumMod val="60000"/>
              <a:lumOff val="40000"/>
            </a:schemeClr>
          </a:solidFill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945179C-C2D9-5C63-E732-7C9F1B3CC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258098" y="4267200"/>
              <a:ext cx="2924175" cy="87630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5153270-C347-8917-81D2-35BB51F86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56997" y="4437574"/>
              <a:ext cx="2521974" cy="771325"/>
            </a:xfrm>
            <a:prstGeom prst="rect">
              <a:avLst/>
            </a:prstGeom>
          </p:spPr>
        </p:pic>
      </p:grpSp>
      <p:sp>
        <p:nvSpPr>
          <p:cNvPr id="77" name="Google Shape;77;p1">
            <a:extLst>
              <a:ext uri="{FF2B5EF4-FFF2-40B4-BE49-F238E27FC236}">
                <a16:creationId xmlns:a16="http://schemas.microsoft.com/office/drawing/2014/main" id="{AA4FADE6-D8C5-8239-54E9-864838D09C4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952913" y="3405007"/>
            <a:ext cx="6239083" cy="1233485"/>
          </a:xfrm>
          <a:noFill/>
          <a:ln>
            <a:noFill/>
          </a:ln>
        </p:spPr>
        <p:txBody>
          <a:bodyPr spcFirstLastPara="1" vert="horz" wrap="square" lIns="121900" tIns="60933" rIns="121900" bIns="60933" rtlCol="0" anchor="b" anchorCtr="0">
            <a:noAutofit/>
          </a:bodyPr>
          <a:lstStyle/>
          <a:p>
            <a:r>
              <a:rPr lang="en-US" sz="7200" dirty="0">
                <a:solidFill>
                  <a:schemeClr val="tx1"/>
                </a:solidFill>
                <a:latin typeface="Aptos" panose="020B0004020202020204" pitchFamily="34" charset="0"/>
              </a:rPr>
              <a:t>Business Plan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FD0A0F6-C4F7-FB2C-BC4B-CA498E8BDFF6}"/>
              </a:ext>
            </a:extLst>
          </p:cNvPr>
          <p:cNvGrpSpPr/>
          <p:nvPr/>
        </p:nvGrpSpPr>
        <p:grpSpPr>
          <a:xfrm>
            <a:off x="11207311" y="-1"/>
            <a:ext cx="984685" cy="3293602"/>
            <a:chOff x="8405486" y="0"/>
            <a:chExt cx="738514" cy="2470201"/>
          </a:xfrm>
          <a:solidFill>
            <a:schemeClr val="bg1">
              <a:lumMod val="75000"/>
            </a:schemeClr>
          </a:solidFill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1B6221C-E00D-1A1E-3C6E-DC3960686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405486" y="0"/>
              <a:ext cx="738514" cy="2470201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A3BACE3F-98DF-9411-FC63-1D6701119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695236" y="1"/>
              <a:ext cx="448764" cy="1747400"/>
            </a:xfrm>
            <a:prstGeom prst="rect">
              <a:avLst/>
            </a:prstGeom>
          </p:spPr>
        </p:pic>
      </p:grpSp>
      <p:sp>
        <p:nvSpPr>
          <p:cNvPr id="15" name="Google Shape;110;p4">
            <a:extLst>
              <a:ext uri="{FF2B5EF4-FFF2-40B4-BE49-F238E27FC236}">
                <a16:creationId xmlns:a16="http://schemas.microsoft.com/office/drawing/2014/main" id="{67DF8420-FF97-063E-D36E-F3CB46D4A00F}"/>
              </a:ext>
            </a:extLst>
          </p:cNvPr>
          <p:cNvSpPr txBox="1">
            <a:spLocks/>
          </p:cNvSpPr>
          <p:nvPr/>
        </p:nvSpPr>
        <p:spPr>
          <a:xfrm>
            <a:off x="796300" y="666661"/>
            <a:ext cx="2774621" cy="2187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Sora SemiBold" panose="020B0604020202020204" charset="0"/>
                <a:sym typeface="Arial"/>
              </a:rPr>
              <a:t>06</a:t>
            </a:r>
          </a:p>
        </p:txBody>
      </p:sp>
      <p:pic>
        <p:nvPicPr>
          <p:cNvPr id="3" name="Picture 2" descr="A close-up of a cable&#10;&#10;AI-generated content may be incorrect.">
            <a:extLst>
              <a:ext uri="{FF2B5EF4-FFF2-40B4-BE49-F238E27FC236}">
                <a16:creationId xmlns:a16="http://schemas.microsoft.com/office/drawing/2014/main" id="{F5C2A1BE-8D13-414F-9514-4234D5E1A0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385" y="2522371"/>
            <a:ext cx="4095654" cy="340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10482"/>
      </p:ext>
    </p:extLst>
  </p:cSld>
  <p:clrMapOvr>
    <a:masterClrMapping/>
  </p:clrMapOvr>
  <p:transition spd="slow" advClick="0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402791" y="500185"/>
            <a:ext cx="4629150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61970">
              <a:lnSpc>
                <a:spcPts val="4556"/>
              </a:lnSpc>
            </a:pPr>
            <a:r>
              <a:rPr lang="en-US" sz="5400" dirty="0">
                <a:solidFill>
                  <a:srgbClr val="FF3300"/>
                </a:solidFill>
                <a:latin typeface="Aptos" panose="020B0004020202020204" pitchFamily="34" charset="0"/>
                <a:ea typeface="Gelasio" pitchFamily="34" charset="-122"/>
              </a:rPr>
              <a:t>Benefit </a:t>
            </a:r>
            <a:endParaRPr lang="en-US" sz="5400" dirty="0">
              <a:solidFill>
                <a:srgbClr val="FF3300"/>
              </a:solidFill>
              <a:latin typeface="Aptos" panose="020B0004020202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39741" y="4040100"/>
            <a:ext cx="323949" cy="323949"/>
          </a:xfrm>
          <a:prstGeom prst="roundRect">
            <a:avLst>
              <a:gd name="adj" fmla="val 2572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956489" y="4026586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61970">
              <a:lnSpc>
                <a:spcPts val="2278"/>
              </a:lnSpc>
            </a:pPr>
            <a:r>
              <a:rPr lang="en-US" sz="1822" dirty="0">
                <a:latin typeface="Aptos" panose="020B0004020202020204" pitchFamily="34" charset="0"/>
                <a:ea typeface="Gelasio" pitchFamily="34" charset="-122"/>
                <a:cs typeface="Gelasio" pitchFamily="34" charset="-120"/>
              </a:rPr>
              <a:t>Increased Productivity</a:t>
            </a:r>
            <a:endParaRPr lang="en-US" sz="1822" dirty="0">
              <a:latin typeface="Aptos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553397" y="4663251"/>
            <a:ext cx="2942637" cy="16945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defTabSz="761970">
              <a:lnSpc>
                <a:spcPts val="2332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ptos" panose="020B0004020202020204" pitchFamily="34" charset="0"/>
                <a:ea typeface="Inter"/>
                <a:cs typeface="Inter"/>
                <a:sym typeface="Inter"/>
              </a:rPr>
              <a:t>Reduced labor costs </a:t>
            </a:r>
          </a:p>
          <a:p>
            <a:pPr marL="342900" indent="-342900" defTabSz="761970">
              <a:lnSpc>
                <a:spcPts val="2332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ptos" panose="020B0004020202020204" pitchFamily="34" charset="0"/>
                <a:ea typeface="Inter"/>
                <a:cs typeface="Inter"/>
                <a:sym typeface="Inter"/>
              </a:rPr>
              <a:t>Improved accuracy</a:t>
            </a:r>
          </a:p>
          <a:p>
            <a:pPr marL="342900" indent="-342900" defTabSz="761970">
              <a:lnSpc>
                <a:spcPts val="2332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ptos" panose="020B0004020202020204" pitchFamily="34" charset="0"/>
                <a:ea typeface="Inter"/>
                <a:cs typeface="Inter"/>
                <a:sym typeface="Inter"/>
              </a:rPr>
              <a:t>Enhanced safety</a:t>
            </a:r>
          </a:p>
          <a:p>
            <a:pPr defTabSz="761970">
              <a:lnSpc>
                <a:spcPts val="2332"/>
              </a:lnSpc>
            </a:pPr>
            <a:endParaRPr lang="en-US" sz="2000" dirty="0">
              <a:solidFill>
                <a:prstClr val="black"/>
              </a:solidFill>
              <a:latin typeface="Aptos" panose="020B00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3713611" y="4052187"/>
            <a:ext cx="323949" cy="323949"/>
          </a:xfrm>
          <a:prstGeom prst="roundRect">
            <a:avLst>
              <a:gd name="adj" fmla="val 2572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040839" y="4040648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61970">
              <a:lnSpc>
                <a:spcPts val="2278"/>
              </a:lnSpc>
            </a:pPr>
            <a:r>
              <a:rPr lang="en-US" i="0" dirty="0"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Innovative Solution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3627562" y="4670916"/>
            <a:ext cx="2749250" cy="18602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defTabSz="761970">
              <a:lnSpc>
                <a:spcPts val="2332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ptos" panose="020B0004020202020204" pitchFamily="34" charset="0"/>
                <a:ea typeface="Lato" pitchFamily="34" charset="-122"/>
                <a:cs typeface="Lato" pitchFamily="34" charset="-120"/>
              </a:rPr>
              <a:t>Innovative approach to a common industrial challenge</a:t>
            </a:r>
          </a:p>
          <a:p>
            <a:pPr marL="342900" indent="-342900" defTabSz="761970">
              <a:lnSpc>
                <a:spcPts val="2332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ptos" panose="020B0004020202020204" pitchFamily="34" charset="0"/>
                <a:ea typeface="Lato" pitchFamily="34" charset="-122"/>
                <a:cs typeface="Lato" pitchFamily="34" charset="-120"/>
              </a:rPr>
              <a:t>Aligns with industry trends</a:t>
            </a:r>
          </a:p>
        </p:txBody>
      </p:sp>
      <p:sp>
        <p:nvSpPr>
          <p:cNvPr id="11" name="Shape 8"/>
          <p:cNvSpPr/>
          <p:nvPr/>
        </p:nvSpPr>
        <p:spPr>
          <a:xfrm>
            <a:off x="9233701" y="4040345"/>
            <a:ext cx="323949" cy="323949"/>
          </a:xfrm>
          <a:prstGeom prst="roundRect">
            <a:avLst>
              <a:gd name="adj" fmla="val 2572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697513" y="4052413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61970">
              <a:lnSpc>
                <a:spcPts val="2278"/>
              </a:lnSpc>
            </a:pPr>
            <a:r>
              <a:rPr lang="en-US" sz="1822" dirty="0">
                <a:latin typeface="Aptos" panose="020B0004020202020204" pitchFamily="34" charset="0"/>
                <a:ea typeface="Gelasio" pitchFamily="34" charset="-122"/>
                <a:cs typeface="Gelasio" pitchFamily="34" charset="-120"/>
              </a:rPr>
              <a:t>Flexible Design</a:t>
            </a:r>
            <a:endParaRPr lang="en-US" sz="1822" dirty="0">
              <a:latin typeface="Aptos" panose="020B00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376812" y="4663250"/>
            <a:ext cx="2578339" cy="18602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defTabSz="761970">
              <a:lnSpc>
                <a:spcPts val="2332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ptos" panose="020B0004020202020204" pitchFamily="34" charset="0"/>
                <a:ea typeface="Lato" pitchFamily="34" charset="-122"/>
                <a:cs typeface="Lato" pitchFamily="34" charset="-120"/>
              </a:rPr>
              <a:t>Easily adapted to different types and sizes of cable drums</a:t>
            </a:r>
          </a:p>
        </p:txBody>
      </p:sp>
      <p:sp>
        <p:nvSpPr>
          <p:cNvPr id="14" name="Shape 11"/>
          <p:cNvSpPr/>
          <p:nvPr/>
        </p:nvSpPr>
        <p:spPr>
          <a:xfrm>
            <a:off x="6358462" y="4037899"/>
            <a:ext cx="323949" cy="323949"/>
          </a:xfrm>
          <a:prstGeom prst="roundRect">
            <a:avLst>
              <a:gd name="adj" fmla="val 2572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9615104" y="4031161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61970">
              <a:lnSpc>
                <a:spcPts val="2278"/>
              </a:lnSpc>
            </a:pPr>
            <a:r>
              <a:rPr lang="en-US" sz="1822" dirty="0">
                <a:latin typeface="Aptos" panose="020B0004020202020204" pitchFamily="34" charset="0"/>
                <a:ea typeface="Gelasio" pitchFamily="34" charset="-122"/>
                <a:cs typeface="Gelasio" pitchFamily="34" charset="-120"/>
              </a:rPr>
              <a:t>Drive Growth</a:t>
            </a:r>
            <a:endParaRPr lang="en-US" sz="1822" dirty="0">
              <a:latin typeface="Aptos" panose="020B0004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8885744" y="4623737"/>
            <a:ext cx="3436886" cy="18562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defTabSz="761970">
              <a:lnSpc>
                <a:spcPts val="2332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ptos" panose="020B0004020202020204" pitchFamily="34" charset="0"/>
              </a:rPr>
              <a:t>Prevents costly downtime</a:t>
            </a:r>
          </a:p>
          <a:p>
            <a:pPr marL="342900" indent="-342900" defTabSz="761970">
              <a:lnSpc>
                <a:spcPts val="2332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ptos" panose="020B0004020202020204" pitchFamily="34" charset="0"/>
              </a:rPr>
              <a:t>Improves project planning</a:t>
            </a:r>
          </a:p>
          <a:p>
            <a:pPr marL="342900" indent="-342900" defTabSz="761970">
              <a:lnSpc>
                <a:spcPts val="2332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ptos" panose="020B0004020202020204" pitchFamily="34" charset="0"/>
              </a:rPr>
              <a:t>Better resource management</a:t>
            </a:r>
          </a:p>
          <a:p>
            <a:pPr marL="342900" indent="-342900" defTabSz="761970">
              <a:lnSpc>
                <a:spcPts val="2332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ptos" panose="020B0004020202020204" pitchFamily="34" charset="0"/>
              </a:rPr>
              <a:t>Analytics support decision-making</a:t>
            </a:r>
          </a:p>
        </p:txBody>
      </p:sp>
      <p:sp>
        <p:nvSpPr>
          <p:cNvPr id="33" name="Google Shape;56;p13">
            <a:extLst>
              <a:ext uri="{FF2B5EF4-FFF2-40B4-BE49-F238E27FC236}">
                <a16:creationId xmlns:a16="http://schemas.microsoft.com/office/drawing/2014/main" id="{DEB0D3D8-5F75-728E-4AAA-74B06EC053C4}"/>
              </a:ext>
            </a:extLst>
          </p:cNvPr>
          <p:cNvSpPr txBox="1"/>
          <p:nvPr/>
        </p:nvSpPr>
        <p:spPr>
          <a:xfrm rot="5400000">
            <a:off x="-3357962" y="3357961"/>
            <a:ext cx="6858000" cy="1420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bg1"/>
              </a:solidFill>
            </a:endParaRPr>
          </a:p>
        </p:txBody>
      </p:sp>
      <p:grpSp>
        <p:nvGrpSpPr>
          <p:cNvPr id="42" name="Group 39">
            <a:extLst>
              <a:ext uri="{FF2B5EF4-FFF2-40B4-BE49-F238E27FC236}">
                <a16:creationId xmlns:a16="http://schemas.microsoft.com/office/drawing/2014/main" id="{1E9E92B5-CBA2-D676-ABED-019C96287358}"/>
              </a:ext>
            </a:extLst>
          </p:cNvPr>
          <p:cNvGrpSpPr/>
          <p:nvPr/>
        </p:nvGrpSpPr>
        <p:grpSpPr>
          <a:xfrm>
            <a:off x="7629330" y="-51339"/>
            <a:ext cx="6356013" cy="741530"/>
            <a:chOff x="0" y="0"/>
            <a:chExt cx="1876002" cy="218865"/>
          </a:xfrm>
        </p:grpSpPr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2940DF8B-62D8-AE6A-EACC-985CB433C692}"/>
                </a:ext>
              </a:extLst>
            </p:cNvPr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Box 41">
              <a:extLst>
                <a:ext uri="{FF2B5EF4-FFF2-40B4-BE49-F238E27FC236}">
                  <a16:creationId xmlns:a16="http://schemas.microsoft.com/office/drawing/2014/main" id="{21FECD88-DE7A-78A6-3E25-E92FF83DD5EF}"/>
                </a:ext>
              </a:extLst>
            </p:cNvPr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906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5" name="AutoShape 42">
            <a:extLst>
              <a:ext uri="{FF2B5EF4-FFF2-40B4-BE49-F238E27FC236}">
                <a16:creationId xmlns:a16="http://schemas.microsoft.com/office/drawing/2014/main" id="{82E6F63E-926B-1301-AC0E-F926F9DCC7D6}"/>
              </a:ext>
            </a:extLst>
          </p:cNvPr>
          <p:cNvSpPr/>
          <p:nvPr/>
        </p:nvSpPr>
        <p:spPr>
          <a:xfrm>
            <a:off x="402791" y="1275530"/>
            <a:ext cx="861419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1E9CA662-057C-5CA5-7253-72EFA6E85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700" y="2323560"/>
            <a:ext cx="1481734" cy="148173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EF4E311-F278-42C1-D56F-58B8B87E5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374" y="2376873"/>
            <a:ext cx="1460684" cy="146068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0FB2312-0943-4A22-6668-2CF14C5DD6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204" y="2346406"/>
            <a:ext cx="1471896" cy="147189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16C0DF9D-95CF-A694-2F62-75A985AC54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212" y="2323560"/>
            <a:ext cx="1490890" cy="1490890"/>
          </a:xfrm>
          <a:prstGeom prst="rect">
            <a:avLst/>
          </a:prstGeom>
        </p:spPr>
      </p:pic>
      <p:sp>
        <p:nvSpPr>
          <p:cNvPr id="54" name="Google Shape;126;p6">
            <a:extLst>
              <a:ext uri="{FF2B5EF4-FFF2-40B4-BE49-F238E27FC236}">
                <a16:creationId xmlns:a16="http://schemas.microsoft.com/office/drawing/2014/main" id="{A42F22CA-7A2F-A416-AA69-CDE87A13F544}"/>
              </a:ext>
            </a:extLst>
          </p:cNvPr>
          <p:cNvSpPr txBox="1">
            <a:spLocks/>
          </p:cNvSpPr>
          <p:nvPr/>
        </p:nvSpPr>
        <p:spPr>
          <a:xfrm>
            <a:off x="402791" y="1557667"/>
            <a:ext cx="4429853" cy="52330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b" anchorCtr="0">
            <a:noAutofit/>
          </a:bodyPr>
          <a:lstStyle>
            <a:lvl1pPr marL="285739" indent="-285739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9100" indent="-238115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1">
                    <a:lumMod val="90000"/>
                  </a:schemeClr>
                </a:solidFill>
                <a:latin typeface="Aptos" panose="020B0004020202020204" pitchFamily="34" charset="0"/>
              </a:rPr>
              <a:t>Project Advantage </a:t>
            </a:r>
          </a:p>
        </p:txBody>
      </p:sp>
      <p:pic>
        <p:nvPicPr>
          <p:cNvPr id="2" name="Picture 1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FCAAEE15-3B04-7F55-07A2-FF797327CF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515" y="-584336"/>
            <a:ext cx="1845352" cy="1845352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1698327" y="2633671"/>
            <a:ext cx="4258767" cy="6109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defTabSz="761970">
              <a:lnSpc>
                <a:spcPts val="4811"/>
              </a:lnSpc>
            </a:pPr>
            <a:r>
              <a:rPr lang="en-US" sz="4811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1500 EGP</a:t>
            </a:r>
            <a:endParaRPr lang="en-US" sz="481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Text 3"/>
          <p:cNvSpPr/>
          <p:nvPr/>
        </p:nvSpPr>
        <p:spPr>
          <a:xfrm>
            <a:off x="1698327" y="3476038"/>
            <a:ext cx="4258767" cy="2961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defTabSz="761970">
              <a:lnSpc>
                <a:spcPts val="2332"/>
              </a:lnSpc>
            </a:pPr>
            <a:r>
              <a:rPr lang="en-US" dirty="0">
                <a:solidFill>
                  <a:srgbClr val="272525"/>
                </a:solidFill>
                <a:latin typeface="Aptos" panose="020B0004020202020204" pitchFamily="34" charset="0"/>
                <a:ea typeface="Lato" pitchFamily="34" charset="-122"/>
                <a:cs typeface="Lato" pitchFamily="34" charset="-120"/>
              </a:rPr>
              <a:t>Budget</a:t>
            </a:r>
            <a:endParaRPr lang="en-US" dirty="0">
              <a:solidFill>
                <a:prstClr val="black"/>
              </a:solidFill>
              <a:latin typeface="Aptos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234807" y="2633671"/>
            <a:ext cx="4258866" cy="6109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defTabSz="761970">
              <a:lnSpc>
                <a:spcPts val="4811"/>
              </a:lnSpc>
            </a:pPr>
            <a:r>
              <a:rPr lang="en-US" sz="4811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481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Text 5"/>
          <p:cNvSpPr/>
          <p:nvPr/>
        </p:nvSpPr>
        <p:spPr>
          <a:xfrm>
            <a:off x="6234807" y="3476038"/>
            <a:ext cx="4258866" cy="2961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defTabSz="761970">
              <a:lnSpc>
                <a:spcPts val="2332"/>
              </a:lnSpc>
            </a:pPr>
            <a:r>
              <a:rPr lang="en-US" dirty="0">
                <a:solidFill>
                  <a:srgbClr val="272525"/>
                </a:solidFill>
                <a:latin typeface="Aptos" panose="020B0004020202020204" pitchFamily="34" charset="0"/>
                <a:ea typeface="Lato" pitchFamily="34" charset="-122"/>
                <a:cs typeface="Lato" pitchFamily="34" charset="-120"/>
              </a:rPr>
              <a:t>Units</a:t>
            </a:r>
            <a:endParaRPr lang="en-US" dirty="0">
              <a:solidFill>
                <a:prstClr val="black"/>
              </a:solidFill>
              <a:latin typeface="Aptos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698327" y="4177308"/>
            <a:ext cx="4258767" cy="6109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defTabSz="761970">
              <a:lnSpc>
                <a:spcPts val="4811"/>
              </a:lnSpc>
            </a:pPr>
            <a:r>
              <a:rPr lang="en-US" sz="4811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</a:rPr>
              <a:t>1</a:t>
            </a:r>
            <a:endParaRPr lang="en-US" sz="481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698327" y="5019675"/>
            <a:ext cx="4258767" cy="2961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defTabSz="761970">
              <a:lnSpc>
                <a:spcPts val="2332"/>
              </a:lnSpc>
            </a:pPr>
            <a:r>
              <a:rPr lang="en-US" dirty="0">
                <a:solidFill>
                  <a:srgbClr val="272525"/>
                </a:solidFill>
                <a:latin typeface="Aptos" panose="020B0004020202020204" pitchFamily="34" charset="0"/>
                <a:ea typeface="Lato" pitchFamily="34" charset="-122"/>
                <a:cs typeface="Lato" pitchFamily="34" charset="-120"/>
              </a:rPr>
              <a:t>Months</a:t>
            </a:r>
            <a:endParaRPr lang="en-US" dirty="0">
              <a:solidFill>
                <a:prstClr val="black"/>
              </a:solidFill>
              <a:latin typeface="Aptos" panose="020B00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234807" y="4177308"/>
            <a:ext cx="4258866" cy="6109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defTabSz="761970">
              <a:lnSpc>
                <a:spcPts val="4811"/>
              </a:lnSpc>
            </a:pPr>
            <a:r>
              <a:rPr lang="en-US" sz="4811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</a:rPr>
              <a:t>4</a:t>
            </a:r>
            <a:endParaRPr lang="en-US" sz="481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206953" y="5019675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defTabSz="761970">
              <a:lnSpc>
                <a:spcPts val="2278"/>
              </a:lnSpc>
            </a:pPr>
            <a:r>
              <a:rPr lang="en-US" dirty="0">
                <a:solidFill>
                  <a:srgbClr val="272525"/>
                </a:solidFill>
                <a:latin typeface="Aptos" panose="020B0004020202020204" pitchFamily="34" charset="0"/>
                <a:ea typeface="Gelasio" pitchFamily="34" charset="-122"/>
                <a:cs typeface="Gelasio" pitchFamily="34" charset="-120"/>
              </a:rPr>
              <a:t>Team Members</a:t>
            </a:r>
            <a:endParaRPr lang="en-US" dirty="0">
              <a:solidFill>
                <a:prstClr val="black"/>
              </a:solidFill>
              <a:latin typeface="Aptos" panose="020B0004020202020204" pitchFamily="34" charset="0"/>
            </a:endParaRPr>
          </a:p>
        </p:txBody>
      </p:sp>
      <p:sp>
        <p:nvSpPr>
          <p:cNvPr id="15" name="Google Shape;56;p13">
            <a:extLst>
              <a:ext uri="{FF2B5EF4-FFF2-40B4-BE49-F238E27FC236}">
                <a16:creationId xmlns:a16="http://schemas.microsoft.com/office/drawing/2014/main" id="{48C52C7D-5C3C-BC35-C328-9CE02DD908B3}"/>
              </a:ext>
            </a:extLst>
          </p:cNvPr>
          <p:cNvSpPr txBox="1"/>
          <p:nvPr/>
        </p:nvSpPr>
        <p:spPr>
          <a:xfrm rot="5400000">
            <a:off x="-3357962" y="3357961"/>
            <a:ext cx="6858000" cy="142077"/>
          </a:xfrm>
          <a:prstGeom prst="rect">
            <a:avLst/>
          </a:prstGeom>
          <a:solidFill>
            <a:srgbClr val="E1D9D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78037AB-5FD9-C759-AC81-0D88B08C4CAF}"/>
              </a:ext>
            </a:extLst>
          </p:cNvPr>
          <p:cNvGrpSpPr/>
          <p:nvPr/>
        </p:nvGrpSpPr>
        <p:grpSpPr>
          <a:xfrm>
            <a:off x="10614409" y="6344578"/>
            <a:ext cx="1577591" cy="527936"/>
            <a:chOff x="10614409" y="6415529"/>
            <a:chExt cx="1577591" cy="52793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C4EC02-DFD0-7A83-3ACA-79D7B0CE6635}"/>
                </a:ext>
              </a:extLst>
            </p:cNvPr>
            <p:cNvSpPr/>
            <p:nvPr/>
          </p:nvSpPr>
          <p:spPr>
            <a:xfrm>
              <a:off x="10614409" y="6415531"/>
              <a:ext cx="523311" cy="523311"/>
            </a:xfrm>
            <a:prstGeom prst="rect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s-ES" sz="1867" b="0" i="0" u="none" strike="noStrike" kern="0" cap="none" spc="0" normalizeH="0" baseline="0" noProof="0" dirty="0">
                <a:ln>
                  <a:noFill/>
                </a:ln>
                <a:solidFill>
                  <a:srgbClr val="2C2A96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D78B22F-65B7-E7AA-0B20-AB8677A41DE8}"/>
                </a:ext>
              </a:extLst>
            </p:cNvPr>
            <p:cNvSpPr/>
            <p:nvPr/>
          </p:nvSpPr>
          <p:spPr>
            <a:xfrm>
              <a:off x="11130596" y="6420153"/>
              <a:ext cx="523312" cy="523312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s-ES" sz="1867" b="0" i="0" u="none" strike="noStrike" kern="0" cap="none" spc="0" normalizeH="0" baseline="0" noProof="0" dirty="0">
                <a:ln>
                  <a:noFill/>
                </a:ln>
                <a:solidFill>
                  <a:srgbClr val="2C2A96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37383D5-9CED-878E-70BE-C4BE4514E295}"/>
                </a:ext>
              </a:extLst>
            </p:cNvPr>
            <p:cNvSpPr/>
            <p:nvPr/>
          </p:nvSpPr>
          <p:spPr>
            <a:xfrm>
              <a:off x="11653908" y="6415529"/>
              <a:ext cx="538092" cy="523313"/>
            </a:xfrm>
            <a:prstGeom prst="rect">
              <a:avLst/>
            </a:prstGeom>
            <a:solidFill>
              <a:srgbClr val="E1D9D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s-ES" sz="1867" b="0" i="0" u="none" strike="noStrike" kern="0" cap="none" spc="0" normalizeH="0" baseline="0" noProof="0" dirty="0">
                <a:ln>
                  <a:noFill/>
                </a:ln>
                <a:solidFill>
                  <a:srgbClr val="2C2A96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20" name="Group 39">
            <a:extLst>
              <a:ext uri="{FF2B5EF4-FFF2-40B4-BE49-F238E27FC236}">
                <a16:creationId xmlns:a16="http://schemas.microsoft.com/office/drawing/2014/main" id="{5CC76E2F-EB52-2073-169F-E547E0A30824}"/>
              </a:ext>
            </a:extLst>
          </p:cNvPr>
          <p:cNvGrpSpPr/>
          <p:nvPr/>
        </p:nvGrpSpPr>
        <p:grpSpPr>
          <a:xfrm>
            <a:off x="7529681" y="-51339"/>
            <a:ext cx="6356013" cy="741530"/>
            <a:chOff x="0" y="0"/>
            <a:chExt cx="1876002" cy="218865"/>
          </a:xfrm>
        </p:grpSpPr>
        <p:sp>
          <p:nvSpPr>
            <p:cNvPr id="21" name="Freeform 40">
              <a:extLst>
                <a:ext uri="{FF2B5EF4-FFF2-40B4-BE49-F238E27FC236}">
                  <a16:creationId xmlns:a16="http://schemas.microsoft.com/office/drawing/2014/main" id="{7D1A5F54-129E-C6C1-7A66-8F12514614C4}"/>
                </a:ext>
              </a:extLst>
            </p:cNvPr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41">
              <a:extLst>
                <a:ext uri="{FF2B5EF4-FFF2-40B4-BE49-F238E27FC236}">
                  <a16:creationId xmlns:a16="http://schemas.microsoft.com/office/drawing/2014/main" id="{73C7A257-DA7E-7159-B782-2EF13537FFD7}"/>
                </a:ext>
              </a:extLst>
            </p:cNvPr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906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3" name="AutoShape 42">
            <a:extLst>
              <a:ext uri="{FF2B5EF4-FFF2-40B4-BE49-F238E27FC236}">
                <a16:creationId xmlns:a16="http://schemas.microsoft.com/office/drawing/2014/main" id="{2194DA86-BA7A-F01D-4D72-5BD5CCDA1D9C}"/>
              </a:ext>
            </a:extLst>
          </p:cNvPr>
          <p:cNvSpPr/>
          <p:nvPr/>
        </p:nvSpPr>
        <p:spPr>
          <a:xfrm>
            <a:off x="303142" y="1275530"/>
            <a:ext cx="861419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Google Shape;126;p6">
            <a:extLst>
              <a:ext uri="{FF2B5EF4-FFF2-40B4-BE49-F238E27FC236}">
                <a16:creationId xmlns:a16="http://schemas.microsoft.com/office/drawing/2014/main" id="{40252AF3-2609-1647-C8F1-DC667923735E}"/>
              </a:ext>
            </a:extLst>
          </p:cNvPr>
          <p:cNvSpPr txBox="1">
            <a:spLocks/>
          </p:cNvSpPr>
          <p:nvPr/>
        </p:nvSpPr>
        <p:spPr>
          <a:xfrm>
            <a:off x="502439" y="1367070"/>
            <a:ext cx="4429853" cy="52330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b" anchorCtr="0">
            <a:noAutofit/>
          </a:bodyPr>
          <a:lstStyle>
            <a:lvl1pPr marL="285739" indent="-285739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9100" indent="-238115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1">
                    <a:lumMod val="90000"/>
                  </a:schemeClr>
                </a:solidFill>
                <a:latin typeface="Aptos" panose="020B0004020202020204" pitchFamily="34" charset="0"/>
              </a:rPr>
              <a:t>Budget</a:t>
            </a:r>
          </a:p>
        </p:txBody>
      </p:sp>
      <p:sp>
        <p:nvSpPr>
          <p:cNvPr id="25" name="Text 1">
            <a:extLst>
              <a:ext uri="{FF2B5EF4-FFF2-40B4-BE49-F238E27FC236}">
                <a16:creationId xmlns:a16="http://schemas.microsoft.com/office/drawing/2014/main" id="{3E5F941B-B1EA-3E4C-9314-88A6683EB6F4}"/>
              </a:ext>
            </a:extLst>
          </p:cNvPr>
          <p:cNvSpPr/>
          <p:nvPr/>
        </p:nvSpPr>
        <p:spPr>
          <a:xfrm>
            <a:off x="303142" y="500185"/>
            <a:ext cx="4629150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61970">
              <a:lnSpc>
                <a:spcPts val="4556"/>
              </a:lnSpc>
            </a:pPr>
            <a:r>
              <a:rPr lang="en-US" sz="5400" dirty="0">
                <a:solidFill>
                  <a:srgbClr val="FF3300"/>
                </a:solidFill>
                <a:latin typeface="Aptos" panose="020B0004020202020204" pitchFamily="34" charset="0"/>
                <a:ea typeface="Gelasio" pitchFamily="34" charset="-122"/>
                <a:cs typeface="Gelasio" pitchFamily="34" charset="-120"/>
              </a:rPr>
              <a:t>Selling Point</a:t>
            </a:r>
            <a:endParaRPr lang="en-US" sz="5400" dirty="0">
              <a:solidFill>
                <a:srgbClr val="FF3300"/>
              </a:solidFill>
              <a:latin typeface="Aptos" panose="020B0004020202020204" pitchFamily="34" charset="0"/>
            </a:endParaRPr>
          </a:p>
        </p:txBody>
      </p:sp>
      <p:pic>
        <p:nvPicPr>
          <p:cNvPr id="2" name="Picture 1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12341ABC-4D8A-815B-E80E-351472A31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515" y="-584336"/>
            <a:ext cx="1845352" cy="1845352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24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C948D-5FBA-F40D-D15E-C3711A7AB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56;p13">
            <a:extLst>
              <a:ext uri="{FF2B5EF4-FFF2-40B4-BE49-F238E27FC236}">
                <a16:creationId xmlns:a16="http://schemas.microsoft.com/office/drawing/2014/main" id="{9ED6918E-342C-E13F-5056-ECB1213564F1}"/>
              </a:ext>
            </a:extLst>
          </p:cNvPr>
          <p:cNvSpPr txBox="1"/>
          <p:nvPr/>
        </p:nvSpPr>
        <p:spPr>
          <a:xfrm rot="5400000">
            <a:off x="-3357962" y="3357961"/>
            <a:ext cx="6858000" cy="142077"/>
          </a:xfrm>
          <a:prstGeom prst="rect">
            <a:avLst/>
          </a:prstGeom>
          <a:solidFill>
            <a:srgbClr val="E1D9D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bg1"/>
              </a:solidFill>
            </a:endParaRPr>
          </a:p>
        </p:txBody>
      </p:sp>
      <p:grpSp>
        <p:nvGrpSpPr>
          <p:cNvPr id="22" name="Group 39">
            <a:extLst>
              <a:ext uri="{FF2B5EF4-FFF2-40B4-BE49-F238E27FC236}">
                <a16:creationId xmlns:a16="http://schemas.microsoft.com/office/drawing/2014/main" id="{EB3F381F-4AC4-9EA4-EDB0-C08EE05C66D5}"/>
              </a:ext>
            </a:extLst>
          </p:cNvPr>
          <p:cNvGrpSpPr/>
          <p:nvPr/>
        </p:nvGrpSpPr>
        <p:grpSpPr>
          <a:xfrm>
            <a:off x="7529681" y="-51339"/>
            <a:ext cx="6356013" cy="741530"/>
            <a:chOff x="0" y="0"/>
            <a:chExt cx="1876002" cy="218865"/>
          </a:xfrm>
        </p:grpSpPr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CFE97749-E450-E2D3-55B3-52E639370D9C}"/>
                </a:ext>
              </a:extLst>
            </p:cNvPr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41">
              <a:extLst>
                <a:ext uri="{FF2B5EF4-FFF2-40B4-BE49-F238E27FC236}">
                  <a16:creationId xmlns:a16="http://schemas.microsoft.com/office/drawing/2014/main" id="{01F52751-B16C-4A56-1F07-C646478E75AE}"/>
                </a:ext>
              </a:extLst>
            </p:cNvPr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906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5" name="AutoShape 42">
            <a:extLst>
              <a:ext uri="{FF2B5EF4-FFF2-40B4-BE49-F238E27FC236}">
                <a16:creationId xmlns:a16="http://schemas.microsoft.com/office/drawing/2014/main" id="{4B16B0BE-E7A6-AF0B-00CE-0AAE7F56EA13}"/>
              </a:ext>
            </a:extLst>
          </p:cNvPr>
          <p:cNvSpPr/>
          <p:nvPr/>
        </p:nvSpPr>
        <p:spPr>
          <a:xfrm>
            <a:off x="303142" y="1275530"/>
            <a:ext cx="861419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6" name="Google Shape;126;p6">
            <a:extLst>
              <a:ext uri="{FF2B5EF4-FFF2-40B4-BE49-F238E27FC236}">
                <a16:creationId xmlns:a16="http://schemas.microsoft.com/office/drawing/2014/main" id="{C9017D3B-871A-5DE7-4EFB-72354CD8962F}"/>
              </a:ext>
            </a:extLst>
          </p:cNvPr>
          <p:cNvSpPr txBox="1">
            <a:spLocks/>
          </p:cNvSpPr>
          <p:nvPr/>
        </p:nvSpPr>
        <p:spPr>
          <a:xfrm>
            <a:off x="502439" y="1367070"/>
            <a:ext cx="5412586" cy="52330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b" anchorCtr="0">
            <a:noAutofit/>
          </a:bodyPr>
          <a:lstStyle>
            <a:lvl1pPr marL="285739" indent="-285739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9100" indent="-238115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>
              <a:solidFill>
                <a:schemeClr val="accent1">
                  <a:lumMod val="9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DB65C31D-4667-9721-4D7B-DCD26D602175}"/>
              </a:ext>
            </a:extLst>
          </p:cNvPr>
          <p:cNvSpPr/>
          <p:nvPr/>
        </p:nvSpPr>
        <p:spPr>
          <a:xfrm>
            <a:off x="303141" y="500185"/>
            <a:ext cx="5952515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61970">
              <a:lnSpc>
                <a:spcPts val="4556"/>
              </a:lnSpc>
            </a:pPr>
            <a:r>
              <a:rPr lang="en-US" sz="5400" dirty="0">
                <a:solidFill>
                  <a:srgbClr val="FF3300"/>
                </a:solidFill>
                <a:latin typeface="Aptos" panose="020B0004020202020204" pitchFamily="34" charset="0"/>
                <a:ea typeface="Gelasio" pitchFamily="34" charset="-122"/>
                <a:cs typeface="Gelasio" pitchFamily="34" charset="-120"/>
              </a:rPr>
              <a:t>Project Large Scale </a:t>
            </a:r>
          </a:p>
        </p:txBody>
      </p:sp>
      <p:pic>
        <p:nvPicPr>
          <p:cNvPr id="2" name="Picture 1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49396FDC-326F-C64D-492A-736B9F1CB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515" y="-584336"/>
            <a:ext cx="1845352" cy="18453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0999A3-5030-04C0-0B4E-9BA333C57F29}"/>
              </a:ext>
            </a:extLst>
          </p:cNvPr>
          <p:cNvSpPr txBox="1"/>
          <p:nvPr/>
        </p:nvSpPr>
        <p:spPr>
          <a:xfrm>
            <a:off x="429711" y="1395514"/>
            <a:ext cx="1172215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latin typeface="Aptos" panose="020B0004020202020204" pitchFamily="34" charset="0"/>
                <a:cs typeface="Times New Roman" panose="02020603050405020304" pitchFamily="18" charset="0"/>
              </a:rPr>
              <a:t>In the Final Real-Life :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400" dirty="0">
                <a:latin typeface="Aptos" panose="020B0004020202020204" pitchFamily="34" charset="0"/>
                <a:cs typeface="Times New Roman" panose="02020603050405020304" pitchFamily="18" charset="0"/>
              </a:rPr>
              <a:t>The power using will be solar panel to be more sustainable 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400" dirty="0">
                <a:latin typeface="Aptos" panose="020B0004020202020204" pitchFamily="34" charset="0"/>
                <a:cs typeface="Times New Roman" panose="02020603050405020304" pitchFamily="18" charset="0"/>
              </a:rPr>
              <a:t>if the drum will be out of the factory and if the drum inside the factory can make battery backup take from panel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3F4A49-CD44-3AAA-3F1B-092590C6440C}"/>
              </a:ext>
            </a:extLst>
          </p:cNvPr>
          <p:cNvSpPr txBox="1"/>
          <p:nvPr/>
        </p:nvSpPr>
        <p:spPr>
          <a:xfrm>
            <a:off x="303141" y="5949906"/>
            <a:ext cx="4782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ptos" panose="020B0004020202020204" pitchFamily="34" charset="0"/>
                <a:cs typeface="Times New Roman" panose="02020603050405020304" pitchFamily="18" charset="0"/>
              </a:rPr>
              <a:t>Custom PCB with ESP32 + ATmega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09C379-F247-2B6A-8A59-202339367C13}"/>
              </a:ext>
            </a:extLst>
          </p:cNvPr>
          <p:cNvSpPr txBox="1"/>
          <p:nvPr/>
        </p:nvSpPr>
        <p:spPr>
          <a:xfrm>
            <a:off x="5571526" y="5949905"/>
            <a:ext cx="25457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ptos" panose="020B0004020202020204" pitchFamily="34" charset="0"/>
              </a:rPr>
              <a:t>Industrial sensors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249461-5312-C824-4C55-D4A8DE14AB28}"/>
              </a:ext>
            </a:extLst>
          </p:cNvPr>
          <p:cNvSpPr txBox="1"/>
          <p:nvPr/>
        </p:nvSpPr>
        <p:spPr>
          <a:xfrm>
            <a:off x="9288379" y="5944226"/>
            <a:ext cx="20854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ptos" panose="020B0004020202020204" pitchFamily="34" charset="0"/>
                <a:cs typeface="Times New Roman" panose="02020603050405020304" pitchFamily="18" charset="0"/>
              </a:rPr>
              <a:t>Solar panel </a:t>
            </a:r>
            <a:endParaRPr lang="en-US" sz="2400" dirty="0"/>
          </a:p>
        </p:txBody>
      </p:sp>
      <p:pic>
        <p:nvPicPr>
          <p:cNvPr id="15" name="Picture 14" descr="A blue and yellow square with yellow lines&#10;&#10;AI-generated content may be incorrect.">
            <a:extLst>
              <a:ext uri="{FF2B5EF4-FFF2-40B4-BE49-F238E27FC236}">
                <a16:creationId xmlns:a16="http://schemas.microsoft.com/office/drawing/2014/main" id="{3BC227FC-2E6F-921D-16B6-8A22CB4E8E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73" y="3507534"/>
            <a:ext cx="1890639" cy="1890639"/>
          </a:xfrm>
          <a:prstGeom prst="rect">
            <a:avLst/>
          </a:prstGeom>
        </p:spPr>
      </p:pic>
      <p:pic>
        <p:nvPicPr>
          <p:cNvPr id="18" name="Picture 17" descr="A solar panel with many squares&#10;&#10;AI-generated content may be incorrect.">
            <a:extLst>
              <a:ext uri="{FF2B5EF4-FFF2-40B4-BE49-F238E27FC236}">
                <a16:creationId xmlns:a16="http://schemas.microsoft.com/office/drawing/2014/main" id="{73E15B2F-D678-59EC-FEC9-2FB6969C4C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410" y="3507534"/>
            <a:ext cx="2169781" cy="2169781"/>
          </a:xfrm>
          <a:prstGeom prst="rect">
            <a:avLst/>
          </a:prstGeom>
        </p:spPr>
      </p:pic>
      <p:pic>
        <p:nvPicPr>
          <p:cNvPr id="20" name="Picture 19" descr="A green square with yellow lines and a black square&#10;&#10;AI-generated content may be incorrect.">
            <a:extLst>
              <a:ext uri="{FF2B5EF4-FFF2-40B4-BE49-F238E27FC236}">
                <a16:creationId xmlns:a16="http://schemas.microsoft.com/office/drawing/2014/main" id="{007A54A0-1DAC-C149-713F-9E14B914DA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482" y="3507534"/>
            <a:ext cx="1894332" cy="189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0940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4EDDC3-9913-1B9E-A3F5-889765AC6115}"/>
              </a:ext>
            </a:extLst>
          </p:cNvPr>
          <p:cNvSpPr txBox="1"/>
          <p:nvPr/>
        </p:nvSpPr>
        <p:spPr>
          <a:xfrm>
            <a:off x="-1" y="0"/>
            <a:ext cx="7880153" cy="144655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8800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________</a:t>
            </a:r>
            <a:endParaRPr lang="en-US" sz="4267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7" name="Google Shape;117;p5"/>
          <p:cNvSpPr txBox="1">
            <a:spLocks noGrp="1"/>
          </p:cNvSpPr>
          <p:nvPr>
            <p:ph type="body" idx="1"/>
          </p:nvPr>
        </p:nvSpPr>
        <p:spPr>
          <a:xfrm>
            <a:off x="246654" y="1618005"/>
            <a:ext cx="11950343" cy="5064607"/>
          </a:xfrm>
          <a:noFill/>
          <a:ln>
            <a:noFill/>
          </a:ln>
        </p:spPr>
        <p:txBody>
          <a:bodyPr spcFirstLastPara="1" vert="horz" wrap="square" lIns="121900" tIns="60933" rIns="121900" bIns="60933" numCol="2" rtlCol="0" anchor="t" anchorCtr="0">
            <a:noAutofit/>
          </a:bodyPr>
          <a:lstStyle/>
          <a:p>
            <a:pPr>
              <a:spcAft>
                <a:spcPts val="1067"/>
              </a:spcAft>
            </a:pPr>
            <a:r>
              <a:rPr lang="en-US" sz="2400" kern="100" dirty="0">
                <a:latin typeface="Aptos" panose="020B0004020202020204" pitchFamily="34" charset="0"/>
                <a:ea typeface="Calibri" panose="020F0502020204030204" pitchFamily="34" charset="0"/>
                <a:cs typeface="Sora SemiBold" panose="020B0604020202020204" charset="0"/>
              </a:rPr>
              <a:t>According to ElSewedy case</a:t>
            </a:r>
            <a:r>
              <a:rPr lang="ar-EG" sz="2400" kern="100" dirty="0">
                <a:latin typeface="Aptos" panose="020B0004020202020204" pitchFamily="34" charset="0"/>
                <a:ea typeface="Calibri" panose="020F0502020204030204" pitchFamily="34" charset="0"/>
                <a:cs typeface="Sora SemiBold" panose="020B0604020202020204" charset="0"/>
              </a:rPr>
              <a:t> </a:t>
            </a:r>
            <a:r>
              <a:rPr lang="en-US" sz="2400" kern="100" dirty="0">
                <a:latin typeface="Aptos" panose="020B0004020202020204" pitchFamily="34" charset="0"/>
                <a:ea typeface="Calibri" panose="020F0502020204030204" pitchFamily="34" charset="0"/>
                <a:cs typeface="Sora SemiBold" panose="020B0604020202020204" charset="0"/>
              </a:rPr>
              <a:t>study, a monitoring system for cable drums needs to be implemented that tracks </a:t>
            </a:r>
          </a:p>
          <a:p>
            <a:pPr marL="342900" indent="-342900"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en-US" sz="2400" kern="100" dirty="0">
                <a:latin typeface="Aptos" panose="020B0004020202020204" pitchFamily="34" charset="0"/>
                <a:ea typeface="Calibri" panose="020F0502020204030204" pitchFamily="34" charset="0"/>
                <a:cs typeface="Sora SemiBold" panose="020B0604020202020204" charset="0"/>
              </a:rPr>
              <a:t>Real time temperature</a:t>
            </a:r>
          </a:p>
          <a:p>
            <a:pPr marL="342900" indent="-342900"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en-US" sz="2400" kern="100" dirty="0">
                <a:latin typeface="Aptos" panose="020B0004020202020204" pitchFamily="34" charset="0"/>
                <a:ea typeface="Calibri" panose="020F0502020204030204" pitchFamily="34" charset="0"/>
                <a:cs typeface="Sora SemiBold" panose="020B0604020202020204" charset="0"/>
              </a:rPr>
              <a:t>Consumption</a:t>
            </a:r>
          </a:p>
          <a:p>
            <a:pPr marL="342900" indent="-342900"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en-US" sz="2400" kern="100" dirty="0">
                <a:latin typeface="Aptos" panose="020B0004020202020204" pitchFamily="34" charset="0"/>
                <a:ea typeface="Calibri" panose="020F0502020204030204" pitchFamily="34" charset="0"/>
                <a:cs typeface="Sora SemiBold" panose="020B0604020202020204" charset="0"/>
              </a:rPr>
              <a:t>Movement tracking</a:t>
            </a:r>
          </a:p>
          <a:p>
            <a:pPr marL="342900" indent="-342900"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en-US" sz="2400" kern="100" dirty="0">
                <a:latin typeface="Aptos" panose="020B0004020202020204" pitchFamily="34" charset="0"/>
                <a:ea typeface="Calibri" panose="020F0502020204030204" pitchFamily="34" charset="0"/>
                <a:cs typeface="Sora SemiBold" panose="020B0604020202020204" charset="0"/>
              </a:rPr>
              <a:t>Real time data analysis. </a:t>
            </a:r>
          </a:p>
          <a:p>
            <a:pPr>
              <a:spcAft>
                <a:spcPts val="1067"/>
              </a:spcAft>
            </a:pPr>
            <a:r>
              <a:rPr lang="en-US" sz="2400" kern="100" dirty="0">
                <a:latin typeface="Aptos" panose="020B0004020202020204" pitchFamily="34" charset="0"/>
                <a:ea typeface="Calibri" panose="020F0502020204030204" pitchFamily="34" charset="0"/>
                <a:cs typeface="Sora SemiBold" panose="020B0604020202020204" charset="0"/>
              </a:rPr>
              <a:t>An analytics board integrated with sensors and Arduino can provide a cost-effective solution for monitoring and optimizing cable drum consumption. </a:t>
            </a:r>
          </a:p>
        </p:txBody>
      </p:sp>
      <p:sp>
        <p:nvSpPr>
          <p:cNvPr id="118" name="Google Shape;118;p5"/>
          <p:cNvSpPr txBox="1">
            <a:spLocks noGrp="1"/>
          </p:cNvSpPr>
          <p:nvPr>
            <p:ph type="title"/>
          </p:nvPr>
        </p:nvSpPr>
        <p:spPr>
          <a:xfrm>
            <a:off x="28576" y="511087"/>
            <a:ext cx="4408513" cy="595831"/>
          </a:xfr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lvl="0"/>
            <a:r>
              <a:rPr lang="en-US" sz="4400" dirty="0">
                <a:solidFill>
                  <a:schemeClr val="bg2"/>
                </a:solidFill>
                <a:latin typeface="Aptos" panose="020B0004020202020204" pitchFamily="34" charset="0"/>
              </a:rPr>
              <a:t>Introduction:-</a:t>
            </a:r>
            <a:br>
              <a:rPr lang="en-US" sz="4400" noProof="0" dirty="0">
                <a:solidFill>
                  <a:schemeClr val="bg2"/>
                </a:solidFill>
                <a:latin typeface="Aptos" panose="020B0004020202020204" pitchFamily="34" charset="0"/>
              </a:rPr>
            </a:br>
            <a:endParaRPr lang="en-US" sz="4400" noProof="0" dirty="0">
              <a:solidFill>
                <a:schemeClr val="bg2"/>
              </a:solidFill>
              <a:latin typeface="Aptos" panose="020B00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40C21A-4779-127A-1E45-D817EC656C3C}"/>
              </a:ext>
            </a:extLst>
          </p:cNvPr>
          <p:cNvSpPr txBox="1"/>
          <p:nvPr/>
        </p:nvSpPr>
        <p:spPr>
          <a:xfrm>
            <a:off x="7880152" y="5759170"/>
            <a:ext cx="4230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kern="100" dirty="0">
                <a:latin typeface="Aptos" panose="020B0004020202020204" pitchFamily="34" charset="0"/>
                <a:ea typeface="Calibri" panose="020F0502020204030204" pitchFamily="34" charset="0"/>
                <a:sym typeface="Arial"/>
              </a:rPr>
              <a:t>Fig(1) Cable Drum </a:t>
            </a:r>
          </a:p>
          <a:p>
            <a:pPr algn="ctr"/>
            <a:r>
              <a:rPr lang="en-US" sz="2000" kern="100" dirty="0">
                <a:latin typeface="Aptos" panose="020B0004020202020204" pitchFamily="34" charset="0"/>
                <a:ea typeface="Calibri" panose="020F0502020204030204" pitchFamily="34" charset="0"/>
                <a:sym typeface="Arial"/>
              </a:rPr>
              <a:t>(Elsewedy Electric)</a:t>
            </a:r>
          </a:p>
        </p:txBody>
      </p:sp>
      <p:pic>
        <p:nvPicPr>
          <p:cNvPr id="4100" name="Picture 4" descr="ELSEWEDY AHMED SADEK 1938 - Cables &amp; Wires">
            <a:extLst>
              <a:ext uri="{FF2B5EF4-FFF2-40B4-BE49-F238E27FC236}">
                <a16:creationId xmlns:a16="http://schemas.microsoft.com/office/drawing/2014/main" id="{2692859B-A452-5FEB-250C-CA13EC681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354" y="1618005"/>
            <a:ext cx="3744003" cy="405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1032351" y="4466486"/>
            <a:ext cx="3014870" cy="894522"/>
          </a:xfrm>
          <a:custGeom>
            <a:avLst/>
            <a:gdLst/>
            <a:ahLst/>
            <a:cxnLst/>
            <a:rect l="l" t="t" r="r" b="b"/>
            <a:pathLst>
              <a:path w="2600325" h="771525">
                <a:moveTo>
                  <a:pt x="2504209" y="771524"/>
                </a:moveTo>
                <a:lnTo>
                  <a:pt x="96115" y="771524"/>
                </a:lnTo>
                <a:lnTo>
                  <a:pt x="89425" y="770866"/>
                </a:lnTo>
                <a:lnTo>
                  <a:pt x="51334" y="757940"/>
                </a:lnTo>
                <a:lnTo>
                  <a:pt x="21089" y="731422"/>
                </a:lnTo>
                <a:lnTo>
                  <a:pt x="3294" y="695348"/>
                </a:lnTo>
                <a:lnTo>
                  <a:pt x="0" y="675409"/>
                </a:lnTo>
                <a:lnTo>
                  <a:pt x="0" y="668654"/>
                </a:lnTo>
                <a:lnTo>
                  <a:pt x="0" y="96115"/>
                </a:lnTo>
                <a:lnTo>
                  <a:pt x="10415" y="57262"/>
                </a:lnTo>
                <a:lnTo>
                  <a:pt x="34906" y="25353"/>
                </a:lnTo>
                <a:lnTo>
                  <a:pt x="69743" y="5245"/>
                </a:lnTo>
                <a:lnTo>
                  <a:pt x="96115" y="0"/>
                </a:lnTo>
                <a:lnTo>
                  <a:pt x="2504209" y="0"/>
                </a:lnTo>
                <a:lnTo>
                  <a:pt x="2543061" y="10415"/>
                </a:lnTo>
                <a:lnTo>
                  <a:pt x="2574970" y="34906"/>
                </a:lnTo>
                <a:lnTo>
                  <a:pt x="2595078" y="69743"/>
                </a:lnTo>
                <a:lnTo>
                  <a:pt x="2600324" y="96115"/>
                </a:lnTo>
                <a:lnTo>
                  <a:pt x="2600324" y="675409"/>
                </a:lnTo>
                <a:lnTo>
                  <a:pt x="2589909" y="714261"/>
                </a:lnTo>
                <a:lnTo>
                  <a:pt x="2565418" y="746171"/>
                </a:lnTo>
                <a:lnTo>
                  <a:pt x="2530580" y="766279"/>
                </a:lnTo>
                <a:lnTo>
                  <a:pt x="2510898" y="770866"/>
                </a:lnTo>
                <a:lnTo>
                  <a:pt x="2504209" y="771524"/>
                </a:lnTo>
                <a:close/>
              </a:path>
            </a:pathLst>
          </a:custGeom>
          <a:solidFill>
            <a:srgbClr val="B2BEF8"/>
          </a:solidFill>
        </p:spPr>
        <p:txBody>
          <a:bodyPr wrap="square" lIns="0" tIns="0" rIns="0" bIns="0" rtlCol="0"/>
          <a:lstStyle/>
          <a:p>
            <a:pPr defTabSz="1060155"/>
            <a:endParaRPr sz="208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65004" y="4764840"/>
            <a:ext cx="1511738" cy="297814"/>
          </a:xfrm>
          <a:prstGeom prst="rect">
            <a:avLst/>
          </a:prstGeom>
        </p:spPr>
        <p:txBody>
          <a:bodyPr vert="horz" wrap="square" lIns="0" tIns="20614" rIns="0" bIns="0" rtlCol="0">
            <a:spAutoFit/>
          </a:bodyPr>
          <a:lstStyle/>
          <a:p>
            <a:pPr marL="14724" defTabSz="1060155">
              <a:spcBef>
                <a:spcPts val="162"/>
              </a:spcBef>
            </a:pPr>
            <a:r>
              <a:rPr lang="en-US" spc="539" dirty="0">
                <a:solidFill>
                  <a:srgbClr val="0D0C0C"/>
                </a:solidFill>
                <a:latin typeface="Verdana"/>
                <a:cs typeface="Verdana"/>
              </a:rPr>
              <a:t>May</a:t>
            </a:r>
            <a:r>
              <a:rPr spc="-64" dirty="0">
                <a:solidFill>
                  <a:srgbClr val="0D0C0C"/>
                </a:solidFill>
                <a:latin typeface="Verdana"/>
                <a:cs typeface="Verdana"/>
              </a:rPr>
              <a:t> </a:t>
            </a:r>
            <a:r>
              <a:rPr spc="191" dirty="0">
                <a:solidFill>
                  <a:srgbClr val="0D0C0C"/>
                </a:solidFill>
                <a:latin typeface="Verdana"/>
                <a:cs typeface="Verdana"/>
              </a:rPr>
              <a:t>2</a:t>
            </a:r>
            <a:r>
              <a:rPr spc="272" dirty="0">
                <a:solidFill>
                  <a:srgbClr val="0D0C0C"/>
                </a:solidFill>
                <a:latin typeface="Verdana"/>
                <a:cs typeface="Verdana"/>
              </a:rPr>
              <a:t>0</a:t>
            </a:r>
            <a:r>
              <a:rPr spc="186" dirty="0">
                <a:solidFill>
                  <a:srgbClr val="0D0C0C"/>
                </a:solidFill>
                <a:latin typeface="Verdana"/>
                <a:cs typeface="Verdana"/>
              </a:rPr>
              <a:t>2</a:t>
            </a:r>
            <a:r>
              <a:rPr lang="en-US" spc="203" dirty="0">
                <a:solidFill>
                  <a:srgbClr val="0D0C0C"/>
                </a:solidFill>
                <a:latin typeface="Verdana"/>
                <a:cs typeface="Verdana"/>
              </a:rPr>
              <a:t>5</a:t>
            </a:r>
            <a:endParaRPr dirty="0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25364" y="2568670"/>
            <a:ext cx="3190399" cy="1244346"/>
          </a:xfrm>
          <a:prstGeom prst="rect">
            <a:avLst/>
          </a:prstGeom>
        </p:spPr>
        <p:txBody>
          <a:bodyPr vert="horz" wrap="square" lIns="0" tIns="15461" rIns="0" bIns="0" rtlCol="0">
            <a:spAutoFit/>
          </a:bodyPr>
          <a:lstStyle/>
          <a:p>
            <a:pPr marL="14724" defTabSz="1060155">
              <a:spcBef>
                <a:spcPts val="122"/>
              </a:spcBef>
            </a:pPr>
            <a:r>
              <a:rPr sz="4406" spc="2481" dirty="0">
                <a:solidFill>
                  <a:prstClr val="black"/>
                </a:solidFill>
                <a:latin typeface="Trebuchet MS"/>
                <a:cs typeface="Trebuchet MS"/>
              </a:rPr>
              <a:t>📆</a:t>
            </a:r>
            <a:endParaRPr sz="4406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4724" marR="5890" defTabSz="1060155">
              <a:lnSpc>
                <a:spcPct val="130700"/>
              </a:lnSpc>
              <a:spcBef>
                <a:spcPts val="765"/>
              </a:spcBef>
            </a:pPr>
            <a:r>
              <a:rPr lang="en-US" sz="2400" spc="64" dirty="0">
                <a:solidFill>
                  <a:srgbClr val="0D0C0C"/>
                </a:solidFill>
                <a:latin typeface="Aptos" panose="020B0004020202020204" pitchFamily="34" charset="0"/>
                <a:cs typeface="Microsoft Sans Serif"/>
              </a:rPr>
              <a:t>Scaling and Expansion</a:t>
            </a:r>
            <a:endParaRPr sz="2400" dirty="0">
              <a:solidFill>
                <a:prstClr val="black"/>
              </a:solidFill>
              <a:latin typeface="Aptos" panose="020B0004020202020204" pitchFamily="34" charset="0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23336" y="2645856"/>
            <a:ext cx="3190399" cy="1534874"/>
          </a:xfrm>
          <a:prstGeom prst="rect">
            <a:avLst/>
          </a:prstGeom>
        </p:spPr>
        <p:txBody>
          <a:bodyPr vert="horz" wrap="square" lIns="0" tIns="15461" rIns="0" bIns="0" rtlCol="0">
            <a:spAutoFit/>
          </a:bodyPr>
          <a:lstStyle/>
          <a:p>
            <a:pPr marL="14724" defTabSz="1060155">
              <a:spcBef>
                <a:spcPts val="122"/>
              </a:spcBef>
            </a:pPr>
            <a:r>
              <a:rPr sz="4406" spc="2481" dirty="0">
                <a:solidFill>
                  <a:prstClr val="black"/>
                </a:solidFill>
                <a:latin typeface="Trebuchet MS"/>
                <a:cs typeface="Trebuchet MS"/>
              </a:rPr>
              <a:t>📆</a:t>
            </a:r>
            <a:endParaRPr sz="4406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4724" marR="5890" defTabSz="1060155">
              <a:spcBef>
                <a:spcPts val="765"/>
              </a:spcBef>
            </a:pPr>
            <a:r>
              <a:rPr lang="en-US" sz="2400" spc="52" dirty="0">
                <a:solidFill>
                  <a:srgbClr val="0D0C0C"/>
                </a:solidFill>
                <a:latin typeface="Aptos" panose="020B0004020202020204" pitchFamily="34" charset="0"/>
                <a:cs typeface="Microsoft Sans Serif"/>
              </a:rPr>
              <a:t>Testing and Full Deployment</a:t>
            </a:r>
            <a:endParaRPr sz="2400" dirty="0">
              <a:solidFill>
                <a:prstClr val="black"/>
              </a:solidFill>
              <a:latin typeface="Aptos" panose="020B0004020202020204" pitchFamily="34" charset="0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4305" y="2568670"/>
            <a:ext cx="2872916" cy="1244346"/>
          </a:xfrm>
          <a:prstGeom prst="rect">
            <a:avLst/>
          </a:prstGeom>
        </p:spPr>
        <p:txBody>
          <a:bodyPr vert="horz" wrap="square" lIns="0" tIns="15461" rIns="0" bIns="0" rtlCol="0">
            <a:spAutoFit/>
          </a:bodyPr>
          <a:lstStyle/>
          <a:p>
            <a:pPr marL="14724" defTabSz="1060155">
              <a:spcBef>
                <a:spcPts val="122"/>
              </a:spcBef>
            </a:pPr>
            <a:r>
              <a:rPr lang="en-US" sz="4406" spc="2481" dirty="0">
                <a:solidFill>
                  <a:prstClr val="black"/>
                </a:solidFill>
                <a:latin typeface="Trebuchet MS"/>
                <a:cs typeface="Trebuchet MS"/>
              </a:rPr>
              <a:t>📆</a:t>
            </a:r>
            <a:endParaRPr lang="en-US" sz="4406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4724" marR="5890" defTabSz="1060155">
              <a:lnSpc>
                <a:spcPct val="130700"/>
              </a:lnSpc>
              <a:spcBef>
                <a:spcPts val="765"/>
              </a:spcBef>
            </a:pPr>
            <a:r>
              <a:rPr lang="en-US" sz="2400" spc="58" dirty="0">
                <a:solidFill>
                  <a:srgbClr val="0D0C0C"/>
                </a:solidFill>
                <a:latin typeface="Aptos" panose="020B0004020202020204" pitchFamily="34" charset="0"/>
                <a:cs typeface="Microsoft Sans Serif"/>
              </a:rPr>
              <a:t>Develop prototypes </a:t>
            </a:r>
            <a:endParaRPr lang="en-US" sz="2400" dirty="0">
              <a:solidFill>
                <a:prstClr val="black"/>
              </a:solidFill>
              <a:latin typeface="Aptos" panose="020B0004020202020204" pitchFamily="34" charset="0"/>
              <a:cs typeface="Microsoft Sans Serif"/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F6173931-D182-C0E9-F4D4-F85C1D18422B}"/>
              </a:ext>
            </a:extLst>
          </p:cNvPr>
          <p:cNvSpPr/>
          <p:nvPr/>
        </p:nvSpPr>
        <p:spPr>
          <a:xfrm>
            <a:off x="4779874" y="4498253"/>
            <a:ext cx="3014870" cy="894522"/>
          </a:xfrm>
          <a:custGeom>
            <a:avLst/>
            <a:gdLst/>
            <a:ahLst/>
            <a:cxnLst/>
            <a:rect l="l" t="t" r="r" b="b"/>
            <a:pathLst>
              <a:path w="2600325" h="771525">
                <a:moveTo>
                  <a:pt x="2504209" y="771524"/>
                </a:moveTo>
                <a:lnTo>
                  <a:pt x="96115" y="771524"/>
                </a:lnTo>
                <a:lnTo>
                  <a:pt x="89425" y="770866"/>
                </a:lnTo>
                <a:lnTo>
                  <a:pt x="51334" y="757940"/>
                </a:lnTo>
                <a:lnTo>
                  <a:pt x="21089" y="731422"/>
                </a:lnTo>
                <a:lnTo>
                  <a:pt x="3294" y="695348"/>
                </a:lnTo>
                <a:lnTo>
                  <a:pt x="0" y="675409"/>
                </a:lnTo>
                <a:lnTo>
                  <a:pt x="0" y="668654"/>
                </a:lnTo>
                <a:lnTo>
                  <a:pt x="0" y="96115"/>
                </a:lnTo>
                <a:lnTo>
                  <a:pt x="10415" y="57262"/>
                </a:lnTo>
                <a:lnTo>
                  <a:pt x="34906" y="25353"/>
                </a:lnTo>
                <a:lnTo>
                  <a:pt x="69743" y="5245"/>
                </a:lnTo>
                <a:lnTo>
                  <a:pt x="96115" y="0"/>
                </a:lnTo>
                <a:lnTo>
                  <a:pt x="2504209" y="0"/>
                </a:lnTo>
                <a:lnTo>
                  <a:pt x="2543061" y="10415"/>
                </a:lnTo>
                <a:lnTo>
                  <a:pt x="2574970" y="34906"/>
                </a:lnTo>
                <a:lnTo>
                  <a:pt x="2595078" y="69743"/>
                </a:lnTo>
                <a:lnTo>
                  <a:pt x="2600324" y="96115"/>
                </a:lnTo>
                <a:lnTo>
                  <a:pt x="2600324" y="675409"/>
                </a:lnTo>
                <a:lnTo>
                  <a:pt x="2589909" y="714261"/>
                </a:lnTo>
                <a:lnTo>
                  <a:pt x="2565418" y="746171"/>
                </a:lnTo>
                <a:lnTo>
                  <a:pt x="2530580" y="766279"/>
                </a:lnTo>
                <a:lnTo>
                  <a:pt x="2510898" y="770866"/>
                </a:lnTo>
                <a:lnTo>
                  <a:pt x="2504209" y="771524"/>
                </a:lnTo>
                <a:close/>
              </a:path>
            </a:pathLst>
          </a:custGeom>
          <a:solidFill>
            <a:srgbClr val="B2BEF8"/>
          </a:solidFill>
        </p:spPr>
        <p:txBody>
          <a:bodyPr wrap="square" lIns="0" tIns="0" rIns="0" bIns="0" rtlCol="0"/>
          <a:lstStyle/>
          <a:p>
            <a:pPr defTabSz="1060155"/>
            <a:endParaRPr sz="208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BF0A47DF-EC9A-0B75-1BE1-FF16D1282CFC}"/>
              </a:ext>
            </a:extLst>
          </p:cNvPr>
          <p:cNvSpPr txBox="1"/>
          <p:nvPr/>
        </p:nvSpPr>
        <p:spPr>
          <a:xfrm>
            <a:off x="4823336" y="4796606"/>
            <a:ext cx="2971408" cy="297814"/>
          </a:xfrm>
          <a:prstGeom prst="rect">
            <a:avLst/>
          </a:prstGeom>
        </p:spPr>
        <p:txBody>
          <a:bodyPr vert="horz" wrap="square" lIns="0" tIns="20614" rIns="0" bIns="0" rtlCol="0">
            <a:spAutoFit/>
          </a:bodyPr>
          <a:lstStyle/>
          <a:p>
            <a:pPr marL="14724" algn="ctr" defTabSz="1060155">
              <a:spcBef>
                <a:spcPts val="162"/>
              </a:spcBef>
            </a:pPr>
            <a:r>
              <a:rPr lang="en-US" spc="539" dirty="0">
                <a:solidFill>
                  <a:srgbClr val="0D0C0C"/>
                </a:solidFill>
                <a:latin typeface="Verdana"/>
                <a:cs typeface="Verdana"/>
              </a:rPr>
              <a:t>June</a:t>
            </a:r>
            <a:r>
              <a:rPr spc="-64" dirty="0">
                <a:solidFill>
                  <a:srgbClr val="0D0C0C"/>
                </a:solidFill>
                <a:latin typeface="Verdana"/>
                <a:cs typeface="Verdana"/>
              </a:rPr>
              <a:t> </a:t>
            </a:r>
            <a:r>
              <a:rPr spc="191" dirty="0">
                <a:solidFill>
                  <a:srgbClr val="0D0C0C"/>
                </a:solidFill>
                <a:latin typeface="Verdana"/>
                <a:cs typeface="Verdana"/>
              </a:rPr>
              <a:t>2</a:t>
            </a:r>
            <a:r>
              <a:rPr spc="272" dirty="0">
                <a:solidFill>
                  <a:srgbClr val="0D0C0C"/>
                </a:solidFill>
                <a:latin typeface="Verdana"/>
                <a:cs typeface="Verdana"/>
              </a:rPr>
              <a:t>0</a:t>
            </a:r>
            <a:r>
              <a:rPr spc="186" dirty="0">
                <a:solidFill>
                  <a:srgbClr val="0D0C0C"/>
                </a:solidFill>
                <a:latin typeface="Verdana"/>
                <a:cs typeface="Verdana"/>
              </a:rPr>
              <a:t>2</a:t>
            </a:r>
            <a:r>
              <a:rPr lang="en-US" spc="203" dirty="0">
                <a:solidFill>
                  <a:srgbClr val="0D0C0C"/>
                </a:solidFill>
                <a:latin typeface="Verdana"/>
                <a:cs typeface="Verdana"/>
              </a:rPr>
              <a:t>5</a:t>
            </a:r>
            <a:endParaRPr dirty="0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B4A9C2AE-3EFF-5316-A75D-6F0AF3D6A283}"/>
              </a:ext>
            </a:extLst>
          </p:cNvPr>
          <p:cNvSpPr/>
          <p:nvPr/>
        </p:nvSpPr>
        <p:spPr>
          <a:xfrm>
            <a:off x="8527397" y="4527098"/>
            <a:ext cx="3014870" cy="894522"/>
          </a:xfrm>
          <a:custGeom>
            <a:avLst/>
            <a:gdLst/>
            <a:ahLst/>
            <a:cxnLst/>
            <a:rect l="l" t="t" r="r" b="b"/>
            <a:pathLst>
              <a:path w="2600325" h="771525">
                <a:moveTo>
                  <a:pt x="2504209" y="771524"/>
                </a:moveTo>
                <a:lnTo>
                  <a:pt x="96115" y="771524"/>
                </a:lnTo>
                <a:lnTo>
                  <a:pt x="89425" y="770866"/>
                </a:lnTo>
                <a:lnTo>
                  <a:pt x="51334" y="757940"/>
                </a:lnTo>
                <a:lnTo>
                  <a:pt x="21089" y="731422"/>
                </a:lnTo>
                <a:lnTo>
                  <a:pt x="3294" y="695348"/>
                </a:lnTo>
                <a:lnTo>
                  <a:pt x="0" y="675409"/>
                </a:lnTo>
                <a:lnTo>
                  <a:pt x="0" y="668654"/>
                </a:lnTo>
                <a:lnTo>
                  <a:pt x="0" y="96115"/>
                </a:lnTo>
                <a:lnTo>
                  <a:pt x="10415" y="57262"/>
                </a:lnTo>
                <a:lnTo>
                  <a:pt x="34906" y="25353"/>
                </a:lnTo>
                <a:lnTo>
                  <a:pt x="69743" y="5245"/>
                </a:lnTo>
                <a:lnTo>
                  <a:pt x="96115" y="0"/>
                </a:lnTo>
                <a:lnTo>
                  <a:pt x="2504209" y="0"/>
                </a:lnTo>
                <a:lnTo>
                  <a:pt x="2543061" y="10415"/>
                </a:lnTo>
                <a:lnTo>
                  <a:pt x="2574970" y="34906"/>
                </a:lnTo>
                <a:lnTo>
                  <a:pt x="2595078" y="69743"/>
                </a:lnTo>
                <a:lnTo>
                  <a:pt x="2600324" y="96115"/>
                </a:lnTo>
                <a:lnTo>
                  <a:pt x="2600324" y="675409"/>
                </a:lnTo>
                <a:lnTo>
                  <a:pt x="2589909" y="714261"/>
                </a:lnTo>
                <a:lnTo>
                  <a:pt x="2565418" y="746171"/>
                </a:lnTo>
                <a:lnTo>
                  <a:pt x="2530580" y="766279"/>
                </a:lnTo>
                <a:lnTo>
                  <a:pt x="2510898" y="770866"/>
                </a:lnTo>
                <a:lnTo>
                  <a:pt x="2504209" y="771524"/>
                </a:lnTo>
                <a:close/>
              </a:path>
            </a:pathLst>
          </a:custGeom>
          <a:solidFill>
            <a:srgbClr val="B2BEF8"/>
          </a:solidFill>
        </p:spPr>
        <p:txBody>
          <a:bodyPr wrap="square" lIns="0" tIns="0" rIns="0" bIns="0" rtlCol="0"/>
          <a:lstStyle/>
          <a:p>
            <a:pPr defTabSz="1060155"/>
            <a:endParaRPr sz="208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F3B03106-CFBA-3288-7775-42714EEF2C59}"/>
              </a:ext>
            </a:extLst>
          </p:cNvPr>
          <p:cNvSpPr txBox="1"/>
          <p:nvPr/>
        </p:nvSpPr>
        <p:spPr>
          <a:xfrm>
            <a:off x="8527398" y="4796607"/>
            <a:ext cx="3014870" cy="297814"/>
          </a:xfrm>
          <a:prstGeom prst="rect">
            <a:avLst/>
          </a:prstGeom>
        </p:spPr>
        <p:txBody>
          <a:bodyPr vert="horz" wrap="square" lIns="0" tIns="20614" rIns="0" bIns="0" rtlCol="0">
            <a:spAutoFit/>
          </a:bodyPr>
          <a:lstStyle/>
          <a:p>
            <a:pPr marL="14724" algn="ctr" defTabSz="1060155">
              <a:spcBef>
                <a:spcPts val="162"/>
              </a:spcBef>
            </a:pPr>
            <a:r>
              <a:rPr lang="en-US" spc="191" dirty="0">
                <a:solidFill>
                  <a:srgbClr val="0D0C0C"/>
                </a:solidFill>
                <a:latin typeface="Verdana"/>
                <a:cs typeface="Verdana"/>
              </a:rPr>
              <a:t>July  </a:t>
            </a:r>
            <a:r>
              <a:rPr spc="191" dirty="0">
                <a:solidFill>
                  <a:srgbClr val="0D0C0C"/>
                </a:solidFill>
                <a:latin typeface="Verdana"/>
                <a:cs typeface="Verdana"/>
              </a:rPr>
              <a:t>2</a:t>
            </a:r>
            <a:r>
              <a:rPr spc="272" dirty="0">
                <a:solidFill>
                  <a:srgbClr val="0D0C0C"/>
                </a:solidFill>
                <a:latin typeface="Verdana"/>
                <a:cs typeface="Verdana"/>
              </a:rPr>
              <a:t>0</a:t>
            </a:r>
            <a:r>
              <a:rPr spc="186" dirty="0">
                <a:solidFill>
                  <a:srgbClr val="0D0C0C"/>
                </a:solidFill>
                <a:latin typeface="Verdana"/>
                <a:cs typeface="Verdana"/>
              </a:rPr>
              <a:t>2</a:t>
            </a:r>
            <a:r>
              <a:rPr lang="en-US" spc="203" dirty="0">
                <a:solidFill>
                  <a:srgbClr val="0D0C0C"/>
                </a:solidFill>
                <a:latin typeface="Verdana"/>
                <a:cs typeface="Verdana"/>
              </a:rPr>
              <a:t>5</a:t>
            </a:r>
            <a:endParaRPr dirty="0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17" name="Google Shape;56;p13">
            <a:extLst>
              <a:ext uri="{FF2B5EF4-FFF2-40B4-BE49-F238E27FC236}">
                <a16:creationId xmlns:a16="http://schemas.microsoft.com/office/drawing/2014/main" id="{6D566C17-8D16-8614-C237-D7D9BDBB64C9}"/>
              </a:ext>
            </a:extLst>
          </p:cNvPr>
          <p:cNvSpPr txBox="1"/>
          <p:nvPr/>
        </p:nvSpPr>
        <p:spPr>
          <a:xfrm rot="5400000">
            <a:off x="-3357962" y="3372475"/>
            <a:ext cx="6858000" cy="142077"/>
          </a:xfrm>
          <a:prstGeom prst="rect">
            <a:avLst/>
          </a:prstGeom>
          <a:solidFill>
            <a:srgbClr val="E1D9D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bg1"/>
              </a:solidFill>
            </a:endParaRPr>
          </a:p>
        </p:txBody>
      </p:sp>
      <p:grpSp>
        <p:nvGrpSpPr>
          <p:cNvPr id="22" name="Group 39">
            <a:extLst>
              <a:ext uri="{FF2B5EF4-FFF2-40B4-BE49-F238E27FC236}">
                <a16:creationId xmlns:a16="http://schemas.microsoft.com/office/drawing/2014/main" id="{FCF45E1E-B108-4CA5-0569-E320CF69C8EE}"/>
              </a:ext>
            </a:extLst>
          </p:cNvPr>
          <p:cNvGrpSpPr/>
          <p:nvPr/>
        </p:nvGrpSpPr>
        <p:grpSpPr>
          <a:xfrm>
            <a:off x="7529681" y="-51339"/>
            <a:ext cx="6356013" cy="741530"/>
            <a:chOff x="0" y="0"/>
            <a:chExt cx="1876002" cy="218865"/>
          </a:xfrm>
        </p:grpSpPr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DC607B8B-E4CF-B4E6-50CD-8AF4DC99AAF2}"/>
                </a:ext>
              </a:extLst>
            </p:cNvPr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41">
              <a:extLst>
                <a:ext uri="{FF2B5EF4-FFF2-40B4-BE49-F238E27FC236}">
                  <a16:creationId xmlns:a16="http://schemas.microsoft.com/office/drawing/2014/main" id="{911B5A18-733B-5AA8-9984-48A6E24BC462}"/>
                </a:ext>
              </a:extLst>
            </p:cNvPr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906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5" name="AutoShape 42">
            <a:extLst>
              <a:ext uri="{FF2B5EF4-FFF2-40B4-BE49-F238E27FC236}">
                <a16:creationId xmlns:a16="http://schemas.microsoft.com/office/drawing/2014/main" id="{FF82ED41-18F5-6366-1718-67911F81544C}"/>
              </a:ext>
            </a:extLst>
          </p:cNvPr>
          <p:cNvSpPr/>
          <p:nvPr/>
        </p:nvSpPr>
        <p:spPr>
          <a:xfrm>
            <a:off x="303142" y="1275530"/>
            <a:ext cx="861419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6" name="Google Shape;126;p6">
            <a:extLst>
              <a:ext uri="{FF2B5EF4-FFF2-40B4-BE49-F238E27FC236}">
                <a16:creationId xmlns:a16="http://schemas.microsoft.com/office/drawing/2014/main" id="{63C2D4A6-041C-7F04-2853-46E5DA085F11}"/>
              </a:ext>
            </a:extLst>
          </p:cNvPr>
          <p:cNvSpPr txBox="1">
            <a:spLocks/>
          </p:cNvSpPr>
          <p:nvPr/>
        </p:nvSpPr>
        <p:spPr>
          <a:xfrm>
            <a:off x="502439" y="1367070"/>
            <a:ext cx="5412586" cy="52330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b" anchorCtr="0">
            <a:noAutofit/>
          </a:bodyPr>
          <a:lstStyle>
            <a:lvl1pPr marL="285739" indent="-285739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9100" indent="-238115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>
              <a:solidFill>
                <a:schemeClr val="accent1">
                  <a:lumMod val="9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46DE6595-D594-83E0-4A6D-07E7942937DF}"/>
              </a:ext>
            </a:extLst>
          </p:cNvPr>
          <p:cNvSpPr/>
          <p:nvPr/>
        </p:nvSpPr>
        <p:spPr>
          <a:xfrm>
            <a:off x="303142" y="500185"/>
            <a:ext cx="4629150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61970">
              <a:lnSpc>
                <a:spcPts val="4556"/>
              </a:lnSpc>
            </a:pPr>
            <a:r>
              <a:rPr lang="en-US" sz="5400" dirty="0">
                <a:solidFill>
                  <a:srgbClr val="FF3300"/>
                </a:solidFill>
                <a:latin typeface="Aptos" panose="020B0004020202020204" pitchFamily="34" charset="0"/>
                <a:ea typeface="Gelasio" pitchFamily="34" charset="-122"/>
                <a:cs typeface="Gelasio" pitchFamily="34" charset="-120"/>
              </a:rPr>
              <a:t>Project Timeline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47C43D3-638E-4EB5-8249-4BF7414EFAF1}"/>
              </a:ext>
            </a:extLst>
          </p:cNvPr>
          <p:cNvGrpSpPr/>
          <p:nvPr/>
        </p:nvGrpSpPr>
        <p:grpSpPr>
          <a:xfrm>
            <a:off x="10614409" y="6344578"/>
            <a:ext cx="1577591" cy="527936"/>
            <a:chOff x="10614409" y="6415529"/>
            <a:chExt cx="1577591" cy="52793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C48E1BB-02BC-95DC-19F1-5C3D20932CB9}"/>
                </a:ext>
              </a:extLst>
            </p:cNvPr>
            <p:cNvSpPr/>
            <p:nvPr/>
          </p:nvSpPr>
          <p:spPr>
            <a:xfrm>
              <a:off x="10614409" y="6415531"/>
              <a:ext cx="523311" cy="523311"/>
            </a:xfrm>
            <a:prstGeom prst="rect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s-ES" sz="1867" b="0" i="0" u="none" strike="noStrike" kern="0" cap="none" spc="0" normalizeH="0" baseline="0" noProof="0" dirty="0">
                <a:ln>
                  <a:noFill/>
                </a:ln>
                <a:solidFill>
                  <a:srgbClr val="2C2A96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84C1D2C-023D-E802-9FDD-A4BBE4070E1F}"/>
                </a:ext>
              </a:extLst>
            </p:cNvPr>
            <p:cNvSpPr/>
            <p:nvPr/>
          </p:nvSpPr>
          <p:spPr>
            <a:xfrm>
              <a:off x="11130596" y="6420153"/>
              <a:ext cx="523312" cy="523312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s-ES" sz="1867" b="0" i="0" u="none" strike="noStrike" kern="0" cap="none" spc="0" normalizeH="0" baseline="0" noProof="0" dirty="0">
                <a:ln>
                  <a:noFill/>
                </a:ln>
                <a:solidFill>
                  <a:srgbClr val="2C2A96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11CDB33-2177-D5B7-3F2A-CE624B8833AF}"/>
                </a:ext>
              </a:extLst>
            </p:cNvPr>
            <p:cNvSpPr/>
            <p:nvPr/>
          </p:nvSpPr>
          <p:spPr>
            <a:xfrm>
              <a:off x="11653908" y="6415529"/>
              <a:ext cx="538092" cy="523313"/>
            </a:xfrm>
            <a:prstGeom prst="rect">
              <a:avLst/>
            </a:prstGeom>
            <a:solidFill>
              <a:srgbClr val="E1D9D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s-ES" sz="1867" b="0" i="0" u="none" strike="noStrike" kern="0" cap="none" spc="0" normalizeH="0" baseline="0" noProof="0" dirty="0">
                <a:ln>
                  <a:noFill/>
                </a:ln>
                <a:solidFill>
                  <a:srgbClr val="2C2A96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pic>
        <p:nvPicPr>
          <p:cNvPr id="11" name="Picture 10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EB031C50-4222-D5CD-C44B-9510098C4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515" y="-584336"/>
            <a:ext cx="1845352" cy="1845352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/>
      <p:bldP spid="10" grpId="0"/>
      <p:bldP spid="13" grpId="0" animBg="1"/>
      <p:bldP spid="14" grpId="0"/>
      <p:bldP spid="15" grpId="0" animBg="1"/>
      <p:bldP spid="16" grpId="0"/>
      <p:bldP spid="26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A80DF-C914-F5E0-7B80-A52D54810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>
            <a:extLst>
              <a:ext uri="{FF2B5EF4-FFF2-40B4-BE49-F238E27FC236}">
                <a16:creationId xmlns:a16="http://schemas.microsoft.com/office/drawing/2014/main" id="{4185DB46-6E2F-1C47-861A-4BD38BF3336E}"/>
              </a:ext>
            </a:extLst>
          </p:cNvPr>
          <p:cNvSpPr txBox="1"/>
          <p:nvPr/>
        </p:nvSpPr>
        <p:spPr>
          <a:xfrm>
            <a:off x="8530993" y="4589330"/>
            <a:ext cx="3025913" cy="384944"/>
          </a:xfrm>
          <a:prstGeom prst="rect">
            <a:avLst/>
          </a:prstGeom>
        </p:spPr>
        <p:txBody>
          <a:bodyPr vert="horz" wrap="square" lIns="0" tIns="15461" rIns="0" bIns="0" rtlCol="0">
            <a:spAutoFit/>
          </a:bodyPr>
          <a:lstStyle/>
          <a:p>
            <a:pPr marL="14724" defTabSz="1060155">
              <a:spcBef>
                <a:spcPts val="122"/>
              </a:spcBef>
            </a:pPr>
            <a:r>
              <a:rPr lang="en-US" sz="2400" dirty="0">
                <a:latin typeface="Aptos" panose="020B0004020202020204" pitchFamily="34" charset="0"/>
              </a:rPr>
              <a:t>Mechanical Counters</a:t>
            </a:r>
            <a:endParaRPr sz="2400" dirty="0">
              <a:solidFill>
                <a:prstClr val="black"/>
              </a:solidFill>
              <a:latin typeface="Aptos" panose="020B0004020202020204" pitchFamily="34" charset="0"/>
              <a:cs typeface="Microsoft Sans Serif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AB072463-1F05-3E1F-7877-E0BA94850B53}"/>
              </a:ext>
            </a:extLst>
          </p:cNvPr>
          <p:cNvSpPr txBox="1"/>
          <p:nvPr/>
        </p:nvSpPr>
        <p:spPr>
          <a:xfrm>
            <a:off x="1142743" y="4589329"/>
            <a:ext cx="2693136" cy="384944"/>
          </a:xfrm>
          <a:prstGeom prst="rect">
            <a:avLst/>
          </a:prstGeom>
        </p:spPr>
        <p:txBody>
          <a:bodyPr vert="horz" wrap="square" lIns="0" tIns="15461" rIns="0" bIns="0" rtlCol="0">
            <a:spAutoFit/>
          </a:bodyPr>
          <a:lstStyle/>
          <a:p>
            <a:pPr marL="14724" defTabSz="1060155">
              <a:spcBef>
                <a:spcPts val="122"/>
              </a:spcBef>
            </a:pPr>
            <a:r>
              <a:rPr lang="en-US" sz="2400" dirty="0">
                <a:latin typeface="Aptos" panose="020B0004020202020204" pitchFamily="34" charset="0"/>
              </a:rPr>
              <a:t>Manual Inspection</a:t>
            </a:r>
            <a:endParaRPr lang="en-US" sz="1100" dirty="0">
              <a:solidFill>
                <a:prstClr val="black"/>
              </a:solidFill>
              <a:latin typeface="Aptos" panose="020B0004020202020204" pitchFamily="34" charset="0"/>
              <a:cs typeface="Microsoft Sans Serif"/>
            </a:endParaRPr>
          </a:p>
        </p:txBody>
      </p:sp>
      <p:sp>
        <p:nvSpPr>
          <p:cNvPr id="17" name="Google Shape;56;p13">
            <a:extLst>
              <a:ext uri="{FF2B5EF4-FFF2-40B4-BE49-F238E27FC236}">
                <a16:creationId xmlns:a16="http://schemas.microsoft.com/office/drawing/2014/main" id="{949428C8-0275-3D3E-4B32-41A276C60669}"/>
              </a:ext>
            </a:extLst>
          </p:cNvPr>
          <p:cNvSpPr txBox="1"/>
          <p:nvPr/>
        </p:nvSpPr>
        <p:spPr>
          <a:xfrm rot="5400000">
            <a:off x="-3357962" y="3357961"/>
            <a:ext cx="6858000" cy="142077"/>
          </a:xfrm>
          <a:prstGeom prst="rect">
            <a:avLst/>
          </a:prstGeom>
          <a:solidFill>
            <a:srgbClr val="E1D9D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bg1"/>
              </a:solidFill>
            </a:endParaRPr>
          </a:p>
        </p:txBody>
      </p:sp>
      <p:grpSp>
        <p:nvGrpSpPr>
          <p:cNvPr id="22" name="Group 39">
            <a:extLst>
              <a:ext uri="{FF2B5EF4-FFF2-40B4-BE49-F238E27FC236}">
                <a16:creationId xmlns:a16="http://schemas.microsoft.com/office/drawing/2014/main" id="{DCB167F2-7994-616E-E375-40BDBE0C9DD1}"/>
              </a:ext>
            </a:extLst>
          </p:cNvPr>
          <p:cNvGrpSpPr/>
          <p:nvPr/>
        </p:nvGrpSpPr>
        <p:grpSpPr>
          <a:xfrm>
            <a:off x="7529681" y="-51339"/>
            <a:ext cx="6356013" cy="741530"/>
            <a:chOff x="0" y="0"/>
            <a:chExt cx="1876002" cy="218865"/>
          </a:xfrm>
        </p:grpSpPr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58C2CA34-F937-B7EA-ED1D-C010F0870544}"/>
                </a:ext>
              </a:extLst>
            </p:cNvPr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41">
              <a:extLst>
                <a:ext uri="{FF2B5EF4-FFF2-40B4-BE49-F238E27FC236}">
                  <a16:creationId xmlns:a16="http://schemas.microsoft.com/office/drawing/2014/main" id="{1125F6B5-7EF1-94A3-7FFE-6425F139469D}"/>
                </a:ext>
              </a:extLst>
            </p:cNvPr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906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5" name="AutoShape 42">
            <a:extLst>
              <a:ext uri="{FF2B5EF4-FFF2-40B4-BE49-F238E27FC236}">
                <a16:creationId xmlns:a16="http://schemas.microsoft.com/office/drawing/2014/main" id="{CABE0D67-28DE-653B-D39E-46A5B76E434F}"/>
              </a:ext>
            </a:extLst>
          </p:cNvPr>
          <p:cNvSpPr/>
          <p:nvPr/>
        </p:nvSpPr>
        <p:spPr>
          <a:xfrm>
            <a:off x="303142" y="1275530"/>
            <a:ext cx="861419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6" name="Google Shape;126;p6">
            <a:extLst>
              <a:ext uri="{FF2B5EF4-FFF2-40B4-BE49-F238E27FC236}">
                <a16:creationId xmlns:a16="http://schemas.microsoft.com/office/drawing/2014/main" id="{AB3CC6B8-4CB1-878C-C936-9ED9FF6620EA}"/>
              </a:ext>
            </a:extLst>
          </p:cNvPr>
          <p:cNvSpPr txBox="1">
            <a:spLocks/>
          </p:cNvSpPr>
          <p:nvPr/>
        </p:nvSpPr>
        <p:spPr>
          <a:xfrm>
            <a:off x="502439" y="1367070"/>
            <a:ext cx="5412586" cy="52330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b" anchorCtr="0">
            <a:noAutofit/>
          </a:bodyPr>
          <a:lstStyle>
            <a:lvl1pPr marL="285739" indent="-285739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9100" indent="-238115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>
              <a:solidFill>
                <a:schemeClr val="accent1">
                  <a:lumMod val="9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C3A85EED-40EF-7A4C-7B6F-A71C2D0A1C35}"/>
              </a:ext>
            </a:extLst>
          </p:cNvPr>
          <p:cNvSpPr/>
          <p:nvPr/>
        </p:nvSpPr>
        <p:spPr>
          <a:xfrm>
            <a:off x="303142" y="500185"/>
            <a:ext cx="4629150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61970">
              <a:lnSpc>
                <a:spcPts val="4556"/>
              </a:lnSpc>
            </a:pPr>
            <a:r>
              <a:rPr lang="en-US" sz="5400" dirty="0">
                <a:solidFill>
                  <a:srgbClr val="FF3300"/>
                </a:solidFill>
                <a:latin typeface="Aptos" panose="020B0004020202020204" pitchFamily="34" charset="0"/>
                <a:ea typeface="Gelasio" pitchFamily="34" charset="-122"/>
                <a:cs typeface="Gelasio" pitchFamily="34" charset="-120"/>
              </a:rPr>
              <a:t>Project Competition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E09E6D4-F3F5-06A2-1426-008C7F532B35}"/>
              </a:ext>
            </a:extLst>
          </p:cNvPr>
          <p:cNvGrpSpPr/>
          <p:nvPr/>
        </p:nvGrpSpPr>
        <p:grpSpPr>
          <a:xfrm>
            <a:off x="10614409" y="6344578"/>
            <a:ext cx="1577591" cy="527936"/>
            <a:chOff x="10614409" y="6415529"/>
            <a:chExt cx="1577591" cy="52793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09FB68A-296E-7EC8-75F1-6FCF0ED137FA}"/>
                </a:ext>
              </a:extLst>
            </p:cNvPr>
            <p:cNvSpPr/>
            <p:nvPr/>
          </p:nvSpPr>
          <p:spPr>
            <a:xfrm>
              <a:off x="10614409" y="6415531"/>
              <a:ext cx="523311" cy="523311"/>
            </a:xfrm>
            <a:prstGeom prst="rect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s-ES" sz="1867" b="0" i="0" u="none" strike="noStrike" kern="0" cap="none" spc="0" normalizeH="0" baseline="0" noProof="0" dirty="0">
                <a:ln>
                  <a:noFill/>
                </a:ln>
                <a:solidFill>
                  <a:srgbClr val="2C2A96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A52E39F-35B1-4C47-253C-8C29F148DAEF}"/>
                </a:ext>
              </a:extLst>
            </p:cNvPr>
            <p:cNvSpPr/>
            <p:nvPr/>
          </p:nvSpPr>
          <p:spPr>
            <a:xfrm>
              <a:off x="11130596" y="6420153"/>
              <a:ext cx="523312" cy="523312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s-ES" sz="1867" b="0" i="0" u="none" strike="noStrike" kern="0" cap="none" spc="0" normalizeH="0" baseline="0" noProof="0" dirty="0">
                <a:ln>
                  <a:noFill/>
                </a:ln>
                <a:solidFill>
                  <a:srgbClr val="2C2A96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BB895E6-B833-FF36-9723-C927C45981CC}"/>
                </a:ext>
              </a:extLst>
            </p:cNvPr>
            <p:cNvSpPr/>
            <p:nvPr/>
          </p:nvSpPr>
          <p:spPr>
            <a:xfrm>
              <a:off x="11653908" y="6415529"/>
              <a:ext cx="538092" cy="523313"/>
            </a:xfrm>
            <a:prstGeom prst="rect">
              <a:avLst/>
            </a:prstGeom>
            <a:solidFill>
              <a:srgbClr val="E1D9D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s-ES" sz="1867" b="0" i="0" u="none" strike="noStrike" kern="0" cap="none" spc="0" normalizeH="0" baseline="0" noProof="0" dirty="0">
                <a:ln>
                  <a:noFill/>
                </a:ln>
                <a:solidFill>
                  <a:srgbClr val="2C2A96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pic>
        <p:nvPicPr>
          <p:cNvPr id="12" name="Picture 11" descr="A digital timer with numbers&#10;&#10;AI-generated content may be incorrect.">
            <a:extLst>
              <a:ext uri="{FF2B5EF4-FFF2-40B4-BE49-F238E27FC236}">
                <a16:creationId xmlns:a16="http://schemas.microsoft.com/office/drawing/2014/main" id="{3FB2526B-CAAE-DF12-1B0E-59619BD85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641" y="2423692"/>
            <a:ext cx="2010616" cy="2010616"/>
          </a:xfrm>
          <a:prstGeom prst="rect">
            <a:avLst/>
          </a:prstGeom>
        </p:spPr>
      </p:pic>
      <p:pic>
        <p:nvPicPr>
          <p:cNvPr id="31" name="Picture 30" descr="A blue gear with a person inside&#10;&#10;AI-generated content may be incorrect.">
            <a:extLst>
              <a:ext uri="{FF2B5EF4-FFF2-40B4-BE49-F238E27FC236}">
                <a16:creationId xmlns:a16="http://schemas.microsoft.com/office/drawing/2014/main" id="{221359F9-685F-D3E5-793E-88A75A66C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955" y="2293257"/>
            <a:ext cx="2118023" cy="2118023"/>
          </a:xfrm>
          <a:prstGeom prst="rect">
            <a:avLst/>
          </a:prstGeom>
        </p:spPr>
      </p:pic>
      <p:pic>
        <p:nvPicPr>
          <p:cNvPr id="33" name="Picture 32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B5886CE3-AECB-0283-F3CF-C50773D18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515" y="-584336"/>
            <a:ext cx="1845352" cy="184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31735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A6776-3683-07E0-8CBD-E824F6BBE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7401AEBA-4633-75BC-5556-F8AC963A2FD4}"/>
              </a:ext>
            </a:extLst>
          </p:cNvPr>
          <p:cNvSpPr/>
          <p:nvPr/>
        </p:nvSpPr>
        <p:spPr>
          <a:xfrm>
            <a:off x="3945635" y="2257465"/>
            <a:ext cx="3169168" cy="5786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defTabSz="761970">
              <a:lnSpc>
                <a:spcPts val="2278"/>
              </a:lnSpc>
            </a:pPr>
            <a:r>
              <a:rPr lang="en-US" sz="2800" dirty="0">
                <a:solidFill>
                  <a:srgbClr val="002060"/>
                </a:solidFill>
                <a:latin typeface="Aptos" panose="020B0004020202020204" pitchFamily="34" charset="0"/>
                <a:ea typeface="Gelasio" pitchFamily="34" charset="-122"/>
                <a:cs typeface="Gelasio" pitchFamily="34" charset="-120"/>
              </a:rPr>
              <a:t>Marketing Strategy</a:t>
            </a: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F2285BC3-F69C-2741-FDDD-D8CF05C873EE}"/>
              </a:ext>
            </a:extLst>
          </p:cNvPr>
          <p:cNvSpPr/>
          <p:nvPr/>
        </p:nvSpPr>
        <p:spPr>
          <a:xfrm>
            <a:off x="3837857" y="3137103"/>
            <a:ext cx="3642054" cy="2665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 defTabSz="761970">
              <a:buFont typeface="Arial" panose="020B0604020202020204" pitchFamily="34" charset="0"/>
              <a:buChar char="•"/>
            </a:pPr>
            <a:r>
              <a:rPr lang="en-US" sz="2200" b="1" dirty="0">
                <a:latin typeface="Aptos" panose="020B0004020202020204" pitchFamily="34" charset="0"/>
              </a:rPr>
              <a:t>B2B Marketing</a:t>
            </a:r>
            <a:r>
              <a:rPr lang="en-US" sz="2200" dirty="0">
                <a:latin typeface="Aptos" panose="020B0004020202020204" pitchFamily="34" charset="0"/>
              </a:rPr>
              <a:t>: Market the system to its clients in the construction and electrical industries.</a:t>
            </a:r>
          </a:p>
          <a:p>
            <a:pPr marL="285750" indent="-285750" defTabSz="761970">
              <a:buFont typeface="Arial" panose="020B0604020202020204" pitchFamily="34" charset="0"/>
              <a:buChar char="•"/>
            </a:pPr>
            <a:r>
              <a:rPr lang="en-US" sz="2200" b="1" dirty="0">
                <a:latin typeface="Aptos" panose="020B0004020202020204" pitchFamily="34" charset="0"/>
              </a:rPr>
              <a:t>Sales Channels</a:t>
            </a:r>
            <a:r>
              <a:rPr lang="en-US" sz="2200" dirty="0">
                <a:latin typeface="Aptos" panose="020B0004020202020204" pitchFamily="34" charset="0"/>
              </a:rPr>
              <a:t>: Marketed through sales teams, online marketing, and strategic partnerships </a:t>
            </a:r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97DA232F-711F-6F33-3B94-9BB267806009}"/>
              </a:ext>
            </a:extLst>
          </p:cNvPr>
          <p:cNvSpPr/>
          <p:nvPr/>
        </p:nvSpPr>
        <p:spPr>
          <a:xfrm>
            <a:off x="8281498" y="2256757"/>
            <a:ext cx="2743055" cy="5786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defTabSz="761970">
              <a:lnSpc>
                <a:spcPts val="2278"/>
              </a:lnSpc>
            </a:pPr>
            <a:r>
              <a:rPr lang="en-US" sz="2800" dirty="0">
                <a:solidFill>
                  <a:srgbClr val="002060"/>
                </a:solidFill>
                <a:latin typeface="Aptos" panose="020B0004020202020204" pitchFamily="34" charset="0"/>
                <a:ea typeface="Gelasio" pitchFamily="34" charset="-122"/>
                <a:cs typeface="Gelasio" pitchFamily="34" charset="-120"/>
              </a:rPr>
              <a:t>Revenue Model</a:t>
            </a:r>
            <a:endParaRPr lang="en-US" sz="2800" dirty="0">
              <a:solidFill>
                <a:srgbClr val="002060"/>
              </a:solidFill>
              <a:latin typeface="Aptos" panose="020B0004020202020204" pitchFamily="34" charset="0"/>
            </a:endParaRPr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B5D6DFA5-A3EA-FC1D-7DB5-8764281A2EF1}"/>
              </a:ext>
            </a:extLst>
          </p:cNvPr>
          <p:cNvSpPr/>
          <p:nvPr/>
        </p:nvSpPr>
        <p:spPr>
          <a:xfrm>
            <a:off x="7982693" y="2970141"/>
            <a:ext cx="4209307" cy="33907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 defTabSz="761970">
              <a:buFont typeface="Arial" panose="020B0604020202020204" pitchFamily="34" charset="0"/>
              <a:buChar char="•"/>
            </a:pPr>
            <a:r>
              <a:rPr lang="en-US" sz="2200" b="1" dirty="0">
                <a:latin typeface="Aptos" panose="020B0004020202020204" pitchFamily="34" charset="0"/>
              </a:rPr>
              <a:t>Hardware Sales</a:t>
            </a:r>
            <a:r>
              <a:rPr lang="en-US" sz="2200" dirty="0">
                <a:latin typeface="Aptos" panose="020B0004020202020204" pitchFamily="34" charset="0"/>
              </a:rPr>
              <a:t>: Sell the system as a complete package </a:t>
            </a:r>
          </a:p>
          <a:p>
            <a:pPr marL="285750" indent="-285750" defTabSz="761970">
              <a:buFont typeface="Arial" panose="020B0604020202020204" pitchFamily="34" charset="0"/>
              <a:buChar char="•"/>
            </a:pPr>
            <a:r>
              <a:rPr lang="en-US" sz="2200" b="1" dirty="0">
                <a:latin typeface="Aptos" panose="020B0004020202020204" pitchFamily="34" charset="0"/>
              </a:rPr>
              <a:t>Subscription Service</a:t>
            </a:r>
            <a:r>
              <a:rPr lang="en-US" sz="2200" dirty="0">
                <a:latin typeface="Aptos" panose="020B0004020202020204" pitchFamily="34" charset="0"/>
              </a:rPr>
              <a:t>: Offer a subscription-based model as data storage and software updates</a:t>
            </a:r>
          </a:p>
          <a:p>
            <a:pPr marL="285750" indent="-285750" defTabSz="761970">
              <a:buFont typeface="Arial" panose="020B0604020202020204" pitchFamily="34" charset="0"/>
              <a:buChar char="•"/>
            </a:pPr>
            <a:r>
              <a:rPr lang="en-US" sz="2200" b="1" dirty="0">
                <a:latin typeface="Aptos" panose="020B0004020202020204" pitchFamily="34" charset="0"/>
              </a:rPr>
              <a:t>Data Analytics &amp; Insights</a:t>
            </a:r>
            <a:r>
              <a:rPr lang="en-US" sz="2200" dirty="0">
                <a:latin typeface="Aptos" panose="020B0004020202020204" pitchFamily="34" charset="0"/>
              </a:rPr>
              <a:t>: Provide insights and reports on the usage, efficiency, and performance of drums</a:t>
            </a:r>
            <a:endParaRPr lang="en-US" sz="2200" dirty="0">
              <a:solidFill>
                <a:prstClr val="black"/>
              </a:solidFill>
              <a:latin typeface="Aptos" panose="020B0004020202020204" pitchFamily="34" charset="0"/>
            </a:endParaRPr>
          </a:p>
        </p:txBody>
      </p:sp>
      <p:sp>
        <p:nvSpPr>
          <p:cNvPr id="14" name="Google Shape;56;p13">
            <a:extLst>
              <a:ext uri="{FF2B5EF4-FFF2-40B4-BE49-F238E27FC236}">
                <a16:creationId xmlns:a16="http://schemas.microsoft.com/office/drawing/2014/main" id="{C3DB565B-9CDA-F467-7F31-042A292AFA9C}"/>
              </a:ext>
            </a:extLst>
          </p:cNvPr>
          <p:cNvSpPr txBox="1"/>
          <p:nvPr/>
        </p:nvSpPr>
        <p:spPr>
          <a:xfrm rot="5400000">
            <a:off x="-3357962" y="3357961"/>
            <a:ext cx="6858000" cy="142077"/>
          </a:xfrm>
          <a:prstGeom prst="rect">
            <a:avLst/>
          </a:prstGeom>
          <a:solidFill>
            <a:srgbClr val="E1D9D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bg1"/>
              </a:solidFill>
            </a:endParaRPr>
          </a:p>
        </p:txBody>
      </p:sp>
      <p:grpSp>
        <p:nvGrpSpPr>
          <p:cNvPr id="15" name="Group 39">
            <a:extLst>
              <a:ext uri="{FF2B5EF4-FFF2-40B4-BE49-F238E27FC236}">
                <a16:creationId xmlns:a16="http://schemas.microsoft.com/office/drawing/2014/main" id="{3597AE56-FE5A-4790-F5D1-3CE2026468F2}"/>
              </a:ext>
            </a:extLst>
          </p:cNvPr>
          <p:cNvGrpSpPr/>
          <p:nvPr/>
        </p:nvGrpSpPr>
        <p:grpSpPr>
          <a:xfrm>
            <a:off x="7529681" y="-51339"/>
            <a:ext cx="6356013" cy="741530"/>
            <a:chOff x="0" y="0"/>
            <a:chExt cx="1876002" cy="218865"/>
          </a:xfrm>
        </p:grpSpPr>
        <p:sp>
          <p:nvSpPr>
            <p:cNvPr id="16" name="Freeform 40">
              <a:extLst>
                <a:ext uri="{FF2B5EF4-FFF2-40B4-BE49-F238E27FC236}">
                  <a16:creationId xmlns:a16="http://schemas.microsoft.com/office/drawing/2014/main" id="{B3AC349C-9C82-5C02-C8F8-E71051974B98}"/>
                </a:ext>
              </a:extLst>
            </p:cNvPr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41">
              <a:extLst>
                <a:ext uri="{FF2B5EF4-FFF2-40B4-BE49-F238E27FC236}">
                  <a16:creationId xmlns:a16="http://schemas.microsoft.com/office/drawing/2014/main" id="{9F4B7B2D-D7FA-FBB2-3644-09EAC18FABAE}"/>
                </a:ext>
              </a:extLst>
            </p:cNvPr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906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8" name="AutoShape 42">
            <a:extLst>
              <a:ext uri="{FF2B5EF4-FFF2-40B4-BE49-F238E27FC236}">
                <a16:creationId xmlns:a16="http://schemas.microsoft.com/office/drawing/2014/main" id="{DC03EC79-6B94-F55C-CED1-451326F5560E}"/>
              </a:ext>
            </a:extLst>
          </p:cNvPr>
          <p:cNvSpPr/>
          <p:nvPr/>
        </p:nvSpPr>
        <p:spPr>
          <a:xfrm>
            <a:off x="303142" y="1275530"/>
            <a:ext cx="861419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">
            <a:extLst>
              <a:ext uri="{FF2B5EF4-FFF2-40B4-BE49-F238E27FC236}">
                <a16:creationId xmlns:a16="http://schemas.microsoft.com/office/drawing/2014/main" id="{9350FA28-D8FA-0484-316F-4DAAC796BF73}"/>
              </a:ext>
            </a:extLst>
          </p:cNvPr>
          <p:cNvSpPr/>
          <p:nvPr/>
        </p:nvSpPr>
        <p:spPr>
          <a:xfrm>
            <a:off x="303142" y="500185"/>
            <a:ext cx="4629150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61970">
              <a:lnSpc>
                <a:spcPts val="4556"/>
              </a:lnSpc>
            </a:pPr>
            <a:r>
              <a:rPr lang="en-US" sz="5400" dirty="0">
                <a:solidFill>
                  <a:srgbClr val="FF3300"/>
                </a:solidFill>
                <a:latin typeface="Aptos" panose="020B0004020202020204" pitchFamily="34" charset="0"/>
                <a:ea typeface="Gelasio" pitchFamily="34" charset="-122"/>
                <a:cs typeface="Gelasio" pitchFamily="34" charset="-120"/>
              </a:rPr>
              <a:t>Selling Point</a:t>
            </a:r>
            <a:endParaRPr lang="en-US" sz="5400" dirty="0">
              <a:solidFill>
                <a:srgbClr val="FF3300"/>
              </a:solidFill>
              <a:latin typeface="Aptos" panose="020B0004020202020204" pitchFamily="34" charset="0"/>
            </a:endParaRP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F8742156-8641-DD2F-C33D-F756F605D3E5}"/>
              </a:ext>
            </a:extLst>
          </p:cNvPr>
          <p:cNvSpPr/>
          <p:nvPr/>
        </p:nvSpPr>
        <p:spPr>
          <a:xfrm>
            <a:off x="463844" y="2076035"/>
            <a:ext cx="2647096" cy="5786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defTabSz="761970"/>
            <a:r>
              <a:rPr lang="en-US" sz="2800" dirty="0">
                <a:solidFill>
                  <a:srgbClr val="002060"/>
                </a:solidFill>
                <a:latin typeface="Aptos" panose="020B0004020202020204" pitchFamily="34" charset="0"/>
                <a:ea typeface="Gelasio" pitchFamily="34" charset="-122"/>
                <a:cs typeface="Gelasio" pitchFamily="34" charset="-120"/>
              </a:rPr>
              <a:t>Alignment with ElSewedy Goals</a:t>
            </a:r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5E498597-A92F-0FF9-094C-69004CF31B1F}"/>
              </a:ext>
            </a:extLst>
          </p:cNvPr>
          <p:cNvSpPr/>
          <p:nvPr/>
        </p:nvSpPr>
        <p:spPr>
          <a:xfrm>
            <a:off x="501183" y="3077530"/>
            <a:ext cx="3444452" cy="2665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 defTabSz="761970">
              <a:buFont typeface="Arial" panose="020B0604020202020204" pitchFamily="34" charset="0"/>
              <a:buChar char="•"/>
            </a:pPr>
            <a:r>
              <a:rPr lang="en-US" sz="2200" dirty="0">
                <a:latin typeface="Aptos" panose="020B0004020202020204" pitchFamily="34" charset="0"/>
              </a:rPr>
              <a:t>Innovation</a:t>
            </a:r>
          </a:p>
          <a:p>
            <a:pPr marL="285750" indent="-285750" defTabSz="761970">
              <a:buFont typeface="Arial" panose="020B0604020202020204" pitchFamily="34" charset="0"/>
              <a:buChar char="•"/>
            </a:pPr>
            <a:r>
              <a:rPr lang="en-US" sz="2200" dirty="0">
                <a:latin typeface="Aptos" panose="020B0004020202020204" pitchFamily="34" charset="0"/>
              </a:rPr>
              <a:t>Cost efficiency</a:t>
            </a:r>
          </a:p>
          <a:p>
            <a:pPr marL="285750" indent="-285750" defTabSz="761970">
              <a:buFont typeface="Arial" panose="020B0604020202020204" pitchFamily="34" charset="0"/>
              <a:buChar char="•"/>
            </a:pPr>
            <a:r>
              <a:rPr lang="en-US" sz="2200" dirty="0">
                <a:latin typeface="Aptos" panose="020B0004020202020204" pitchFamily="34" charset="0"/>
              </a:rPr>
              <a:t>Client relationships</a:t>
            </a:r>
          </a:p>
          <a:p>
            <a:pPr marL="285750" indent="-285750" defTabSz="761970">
              <a:buFont typeface="Arial" panose="020B0604020202020204" pitchFamily="34" charset="0"/>
              <a:buChar char="•"/>
            </a:pPr>
            <a:r>
              <a:rPr lang="en-US" sz="2200" dirty="0">
                <a:latin typeface="Aptos" panose="020B0004020202020204" pitchFamily="34" charset="0"/>
              </a:rPr>
              <a:t>Improving inventory management</a:t>
            </a:r>
          </a:p>
          <a:p>
            <a:pPr marL="285750" indent="-285750" defTabSz="761970">
              <a:buFont typeface="Arial" panose="020B0604020202020204" pitchFamily="34" charset="0"/>
              <a:buChar char="•"/>
            </a:pPr>
            <a:r>
              <a:rPr lang="en-US" sz="2200" dirty="0">
                <a:latin typeface="Aptos" panose="020B0004020202020204" pitchFamily="34" charset="0"/>
              </a:rPr>
              <a:t>Eco-friendly and sustainable</a:t>
            </a:r>
            <a:endParaRPr lang="en-US" sz="2200" dirty="0">
              <a:solidFill>
                <a:prstClr val="black"/>
              </a:solidFill>
              <a:latin typeface="Aptos" panose="020B0004020202020204" pitchFamily="34" charset="0"/>
            </a:endParaRPr>
          </a:p>
        </p:txBody>
      </p:sp>
      <p:pic>
        <p:nvPicPr>
          <p:cNvPr id="20" name="Picture 1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629244C1-59EB-89BC-C2C7-A9C12B111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515" y="-584336"/>
            <a:ext cx="1845352" cy="184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62447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  <p:bldP spid="12" grpId="0" animBg="1"/>
      <p:bldP spid="9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ECC6AF5-347A-7A7E-8FAC-0667B8845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 flipV="1">
            <a:off x="7613650" y="-9933"/>
            <a:ext cx="4578351" cy="137064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8D21425-4008-D6C9-94AF-E3A84FD22F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 flipV="1">
            <a:off x="8293101" y="-9933"/>
            <a:ext cx="3898900" cy="1168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BD07EAE-C3B7-01EC-4D46-3A61AD901C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 flipV="1">
            <a:off x="8829368" y="-137707"/>
            <a:ext cx="3362632" cy="1028433"/>
          </a:xfrm>
          <a:prstGeom prst="rect">
            <a:avLst/>
          </a:prstGeom>
        </p:spPr>
      </p:pic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>
          <a:xfrm>
            <a:off x="5730568" y="2062969"/>
            <a:ext cx="6197600" cy="2704352"/>
          </a:xfrm>
          <a:noFill/>
          <a:ln>
            <a:noFill/>
          </a:ln>
        </p:spPr>
        <p:txBody>
          <a:bodyPr spcFirstLastPara="1" vert="horz" wrap="square" lIns="121900" tIns="60933" rIns="121900" bIns="60933" rtlCol="0" anchor="b" anchorCtr="0">
            <a:noAutofit/>
          </a:bodyPr>
          <a:lstStyle/>
          <a:p>
            <a:r>
              <a:rPr lang="en-US" sz="7200" dirty="0">
                <a:solidFill>
                  <a:schemeClr val="tx1"/>
                </a:solidFill>
                <a:latin typeface="Aptos" panose="020B0004020202020204" pitchFamily="34" charset="0"/>
              </a:rPr>
              <a:t>Conclusion</a:t>
            </a:r>
          </a:p>
        </p:txBody>
      </p:sp>
      <p:sp>
        <p:nvSpPr>
          <p:cNvPr id="110" name="Google Shape;110;p4"/>
          <p:cNvSpPr txBox="1">
            <a:spLocks noGrp="1"/>
          </p:cNvSpPr>
          <p:nvPr>
            <p:ph type="body" idx="2"/>
          </p:nvPr>
        </p:nvSpPr>
        <p:spPr>
          <a:xfrm>
            <a:off x="965200" y="762825"/>
            <a:ext cx="2774621" cy="2187105"/>
          </a:xfrm>
          <a:noFill/>
          <a:ln>
            <a:noFill/>
          </a:ln>
        </p:spPr>
        <p:txBody>
          <a:bodyPr spcFirstLastPara="1" vert="horz" wrap="square" lIns="121900" tIns="60933" rIns="121900" bIns="60933" rtlCol="0" anchor="b" anchorCtr="0">
            <a:noAutofit/>
          </a:bodyPr>
          <a:lstStyle/>
          <a:p>
            <a:pPr lvl="0"/>
            <a:r>
              <a:rPr lang="en-US" sz="14100" noProof="0" dirty="0">
                <a:solidFill>
                  <a:schemeClr val="tx1"/>
                </a:solidFill>
                <a:latin typeface="Aptos" panose="020B0004020202020204" pitchFamily="34" charset="0"/>
              </a:rPr>
              <a:t>07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213187-0783-F1E5-13C4-2C5AE69943B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BB8AF4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189351" y="2042534"/>
            <a:ext cx="2487384" cy="373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80000"/>
            </a:scheme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Google Shape;123;p6">
            <a:extLst>
              <a:ext uri="{FF2B5EF4-FFF2-40B4-BE49-F238E27FC236}">
                <a16:creationId xmlns:a16="http://schemas.microsoft.com/office/drawing/2014/main" id="{CA2C4665-A4AD-1BF6-064B-700382BE6D16}"/>
              </a:ext>
            </a:extLst>
          </p:cNvPr>
          <p:cNvSpPr txBox="1">
            <a:spLocks noGrp="1"/>
          </p:cNvSpPr>
          <p:nvPr/>
        </p:nvSpPr>
        <p:spPr>
          <a:xfrm>
            <a:off x="274385" y="850789"/>
            <a:ext cx="11917615" cy="373135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400" b="0" i="0" u="none" strike="noStrike" cap="none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defRPr>
            </a:lvl1pPr>
            <a:lvl2pPr marL="914400" marR="0" lvl="1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Aptos" panose="020B0004020202020204" pitchFamily="34" charset="0"/>
                <a:cs typeface="Sora SemiBold" panose="020B0604020202020204" charset="0"/>
              </a:rPr>
              <a:t>The project’s goals were achieved by developing an innovative system for real-time cable drum monitoring.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Aptos" panose="020B0004020202020204" pitchFamily="34" charset="0"/>
                <a:cs typeface="Sora SemiBold" panose="020B0604020202020204" charset="0"/>
              </a:rPr>
              <a:t>The system accurately tracks parameters such as temperature, consumption, and usage metrics using integrated sensors and a microcontroller.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Aptos" panose="020B0004020202020204" pitchFamily="34" charset="0"/>
                <a:cs typeface="Sora SemiBold" panose="020B0604020202020204" charset="0"/>
              </a:rPr>
              <a:t>This solution minimizes human error, enhances operational safety, and optimizes resource management at construction sites.</a:t>
            </a:r>
          </a:p>
          <a:p>
            <a:endParaRPr lang="en-US" sz="2400" b="1" dirty="0">
              <a:solidFill>
                <a:srgbClr val="002060"/>
              </a:solidFill>
              <a:latin typeface="Aptos" panose="020B0004020202020204" pitchFamily="34" charset="0"/>
              <a:cs typeface="Sora SemiBold" panose="020B0604020202020204" charset="0"/>
            </a:endParaRPr>
          </a:p>
          <a:p>
            <a:endParaRPr lang="en-US" sz="2400" b="1" dirty="0">
              <a:solidFill>
                <a:srgbClr val="002060"/>
              </a:solidFill>
              <a:latin typeface="Aptos" panose="020B0004020202020204" pitchFamily="34" charset="0"/>
              <a:cs typeface="Sora SemiBold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02060"/>
                </a:solidFill>
                <a:latin typeface="Aptos" panose="020B0004020202020204" pitchFamily="34" charset="0"/>
                <a:cs typeface="Sora SemiBold" panose="020B0604020202020204" charset="0"/>
              </a:rPr>
              <a:t>Collaboration and Communication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02060"/>
                </a:solidFill>
                <a:latin typeface="Aptos" panose="020B0004020202020204" pitchFamily="34" charset="0"/>
                <a:cs typeface="Sora SemiBold" panose="020B0604020202020204" charset="0"/>
              </a:rPr>
              <a:t>Technical Skills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02060"/>
                </a:solidFill>
                <a:latin typeface="Aptos" panose="020B0004020202020204" pitchFamily="34" charset="0"/>
                <a:cs typeface="Sora SemiBold" panose="020B0604020202020204" charset="0"/>
              </a:rPr>
              <a:t>Project Management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02060"/>
                </a:solidFill>
                <a:latin typeface="Aptos" panose="020B0004020202020204" pitchFamily="34" charset="0"/>
                <a:cs typeface="Sora SemiBold" panose="020B0604020202020204" charset="0"/>
              </a:rPr>
              <a:t>Feedback and Iteration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02060"/>
                </a:solidFill>
                <a:latin typeface="Aptos" panose="020B0004020202020204" pitchFamily="34" charset="0"/>
                <a:cs typeface="Sora SemiBold" panose="020B0604020202020204" charset="0"/>
              </a:rPr>
              <a:t>Problem-Solving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002060"/>
              </a:solidFill>
              <a:latin typeface="Aptos" panose="020B0004020202020204" pitchFamily="34" charset="0"/>
              <a:cs typeface="Sora SemiBold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002060"/>
              </a:solidFill>
              <a:latin typeface="Aptos" panose="020B0004020202020204" pitchFamily="34" charset="0"/>
              <a:cs typeface="Sora SemiBold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002060"/>
              </a:solidFill>
              <a:latin typeface="Aptos" panose="020B0004020202020204" pitchFamily="34" charset="0"/>
              <a:cs typeface="Sora SemiBold" panose="020B0604020202020204" charset="0"/>
            </a:endParaRPr>
          </a:p>
        </p:txBody>
      </p:sp>
      <p:sp>
        <p:nvSpPr>
          <p:cNvPr id="21" name="Google Shape;125;p6">
            <a:extLst>
              <a:ext uri="{FF2B5EF4-FFF2-40B4-BE49-F238E27FC236}">
                <a16:creationId xmlns:a16="http://schemas.microsoft.com/office/drawing/2014/main" id="{756242E4-44A0-BE0A-BEED-40597DEC4CB6}"/>
              </a:ext>
            </a:extLst>
          </p:cNvPr>
          <p:cNvSpPr txBox="1">
            <a:spLocks noGrp="1"/>
          </p:cNvSpPr>
          <p:nvPr/>
        </p:nvSpPr>
        <p:spPr>
          <a:xfrm>
            <a:off x="-308486" y="365207"/>
            <a:ext cx="3664972" cy="58877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3500" b="1" i="0" u="none" strike="noStrike" cap="none">
                <a:solidFill>
                  <a:schemeClr val="bg1"/>
                </a:solidFill>
                <a:latin typeface="Sora SemiBold" pitchFamily="2" charset="0"/>
                <a:ea typeface="Sora SemiBold" panose="020B0604020202020204" charset="0"/>
                <a:cs typeface="Sora SemiBold" pitchFamily="2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0B0004020202020204" pitchFamily="34" charset="0"/>
                <a:sym typeface="Arial"/>
              </a:rPr>
              <a:t>Conclusion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527075F2-FBE0-E1C3-2155-4F90F4655F4F}"/>
              </a:ext>
            </a:extLst>
          </p:cNvPr>
          <p:cNvSpPr>
            <a:spLocks noGrp="1"/>
          </p:cNvSpPr>
          <p:nvPr/>
        </p:nvSpPr>
        <p:spPr>
          <a:xfrm>
            <a:off x="274385" y="4367015"/>
            <a:ext cx="4291013" cy="3924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000" b="1" i="0" u="none" strike="noStrike" cap="none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0B0004020202020204" pitchFamily="34" charset="0"/>
                <a:sym typeface="Bebas Neue"/>
              </a:rPr>
              <a:t>Experience gained: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822D194-581E-959B-FCC1-799AD69D54F9}"/>
              </a:ext>
            </a:extLst>
          </p:cNvPr>
          <p:cNvGrpSpPr/>
          <p:nvPr/>
        </p:nvGrpSpPr>
        <p:grpSpPr>
          <a:xfrm rot="10800000" flipV="1">
            <a:off x="9401501" y="3959232"/>
            <a:ext cx="2790499" cy="2898768"/>
            <a:chOff x="152400" y="3041650"/>
            <a:chExt cx="2252980" cy="225425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F6C9E25-63E0-7A6E-3E44-C055EA070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400" y="3041650"/>
              <a:ext cx="1135380" cy="1514475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rot="0" vert="horz" wrap="square" lIns="121920" tIns="60960" rIns="121920" bIns="60960" anchor="t" anchorCtr="0" upright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58E8360-89E5-A2CB-977C-866225900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400" y="4558665"/>
              <a:ext cx="737235" cy="737235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8AF4"/>
            </a:solidFill>
            <a:ln>
              <a:noFill/>
            </a:ln>
          </p:spPr>
          <p:txBody>
            <a:bodyPr rot="0" vert="horz" wrap="square" lIns="121920" tIns="60960" rIns="121920" bIns="60960" anchor="t" anchorCtr="0" upright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F791809-67FC-1FA3-0A31-393ED413F2B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100" y="4556760"/>
              <a:ext cx="1478280" cy="739140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121920" tIns="60960" rIns="121920" bIns="60960" anchor="t" anchorCtr="0" upright="1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6" name="Picture 5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BA12B5B9-626D-BACF-2A75-8F1F9BEBC2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198" y="-363018"/>
            <a:ext cx="1845352" cy="1845352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F12D8-3D14-6C15-F948-A4B2FF797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56;p13">
            <a:extLst>
              <a:ext uri="{FF2B5EF4-FFF2-40B4-BE49-F238E27FC236}">
                <a16:creationId xmlns:a16="http://schemas.microsoft.com/office/drawing/2014/main" id="{D1931433-ED5E-3FA5-F808-CD0021070071}"/>
              </a:ext>
            </a:extLst>
          </p:cNvPr>
          <p:cNvSpPr txBox="1"/>
          <p:nvPr/>
        </p:nvSpPr>
        <p:spPr>
          <a:xfrm rot="5400000">
            <a:off x="-3357962" y="3357961"/>
            <a:ext cx="6858000" cy="142077"/>
          </a:xfrm>
          <a:prstGeom prst="rect">
            <a:avLst/>
          </a:prstGeom>
          <a:solidFill>
            <a:srgbClr val="E1D9D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bg1"/>
              </a:solidFill>
            </a:endParaRPr>
          </a:p>
        </p:txBody>
      </p:sp>
      <p:grpSp>
        <p:nvGrpSpPr>
          <p:cNvPr id="15" name="Group 39">
            <a:extLst>
              <a:ext uri="{FF2B5EF4-FFF2-40B4-BE49-F238E27FC236}">
                <a16:creationId xmlns:a16="http://schemas.microsoft.com/office/drawing/2014/main" id="{F3C41D46-E901-21E3-874D-96ADDDE6794D}"/>
              </a:ext>
            </a:extLst>
          </p:cNvPr>
          <p:cNvGrpSpPr/>
          <p:nvPr/>
        </p:nvGrpSpPr>
        <p:grpSpPr>
          <a:xfrm>
            <a:off x="7529681" y="-51339"/>
            <a:ext cx="6356013" cy="741530"/>
            <a:chOff x="0" y="0"/>
            <a:chExt cx="1876002" cy="218865"/>
          </a:xfrm>
        </p:grpSpPr>
        <p:sp>
          <p:nvSpPr>
            <p:cNvPr id="16" name="Freeform 40">
              <a:extLst>
                <a:ext uri="{FF2B5EF4-FFF2-40B4-BE49-F238E27FC236}">
                  <a16:creationId xmlns:a16="http://schemas.microsoft.com/office/drawing/2014/main" id="{0B0BDABB-45BC-C9D4-FA1A-A4104E61F6B9}"/>
                </a:ext>
              </a:extLst>
            </p:cNvPr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41">
              <a:extLst>
                <a:ext uri="{FF2B5EF4-FFF2-40B4-BE49-F238E27FC236}">
                  <a16:creationId xmlns:a16="http://schemas.microsoft.com/office/drawing/2014/main" id="{8213756A-52B5-05AB-F899-971492368E72}"/>
                </a:ext>
              </a:extLst>
            </p:cNvPr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906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8" name="AutoShape 42">
            <a:extLst>
              <a:ext uri="{FF2B5EF4-FFF2-40B4-BE49-F238E27FC236}">
                <a16:creationId xmlns:a16="http://schemas.microsoft.com/office/drawing/2014/main" id="{86CB1B1E-0AA6-42AF-269C-05DCD8FB6E06}"/>
              </a:ext>
            </a:extLst>
          </p:cNvPr>
          <p:cNvSpPr/>
          <p:nvPr/>
        </p:nvSpPr>
        <p:spPr>
          <a:xfrm>
            <a:off x="303142" y="1275530"/>
            <a:ext cx="861419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">
            <a:extLst>
              <a:ext uri="{FF2B5EF4-FFF2-40B4-BE49-F238E27FC236}">
                <a16:creationId xmlns:a16="http://schemas.microsoft.com/office/drawing/2014/main" id="{748A5D8F-1D7B-F05E-B73B-906AEB11CD59}"/>
              </a:ext>
            </a:extLst>
          </p:cNvPr>
          <p:cNvSpPr/>
          <p:nvPr/>
        </p:nvSpPr>
        <p:spPr>
          <a:xfrm>
            <a:off x="303142" y="500185"/>
            <a:ext cx="4629150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61970">
              <a:lnSpc>
                <a:spcPts val="4556"/>
              </a:lnSpc>
            </a:pPr>
            <a:r>
              <a:rPr lang="en-US" sz="5400" dirty="0">
                <a:solidFill>
                  <a:srgbClr val="FF3300"/>
                </a:solidFill>
                <a:latin typeface="Aptos" panose="020B0004020202020204" pitchFamily="34" charset="0"/>
              </a:rPr>
              <a:t>Live testing</a:t>
            </a:r>
          </a:p>
        </p:txBody>
      </p:sp>
      <p:pic>
        <p:nvPicPr>
          <p:cNvPr id="20" name="Picture 19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5C1CBB42-08FD-4E57-EA11-0968B2B42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515" y="-584336"/>
            <a:ext cx="1845352" cy="1845352"/>
          </a:xfrm>
          <a:prstGeom prst="rect">
            <a:avLst/>
          </a:prstGeom>
        </p:spPr>
      </p:pic>
      <p:pic>
        <p:nvPicPr>
          <p:cNvPr id="3" name="Picture 2" descr="A qr code on a black background&#10;&#10;AI-generated content may be incorrect.">
            <a:extLst>
              <a:ext uri="{FF2B5EF4-FFF2-40B4-BE49-F238E27FC236}">
                <a16:creationId xmlns:a16="http://schemas.microsoft.com/office/drawing/2014/main" id="{515F4C0E-AA3C-1C62-592E-AC322D3FB2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10" y="2782641"/>
            <a:ext cx="3084943" cy="3004606"/>
          </a:xfrm>
          <a:prstGeom prst="rect">
            <a:avLst/>
          </a:prstGeom>
        </p:spPr>
      </p:pic>
      <p:sp>
        <p:nvSpPr>
          <p:cNvPr id="4" name="Text 2">
            <a:extLst>
              <a:ext uri="{FF2B5EF4-FFF2-40B4-BE49-F238E27FC236}">
                <a16:creationId xmlns:a16="http://schemas.microsoft.com/office/drawing/2014/main" id="{FD4DFFA0-1417-BFCF-6A3B-C91FA327EDA9}"/>
              </a:ext>
            </a:extLst>
          </p:cNvPr>
          <p:cNvSpPr/>
          <p:nvPr/>
        </p:nvSpPr>
        <p:spPr>
          <a:xfrm>
            <a:off x="1528031" y="6068171"/>
            <a:ext cx="2647096" cy="8299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defTabSz="761970"/>
            <a:r>
              <a:rPr lang="en-US" sz="2400" dirty="0">
                <a:solidFill>
                  <a:srgbClr val="002060"/>
                </a:solidFill>
                <a:latin typeface="Aptos" panose="020B0004020202020204" pitchFamily="34" charset="0"/>
                <a:ea typeface="Gelasio" pitchFamily="34" charset="-122"/>
                <a:cs typeface="Gelasio" pitchFamily="34" charset="-120"/>
              </a:rPr>
              <a:t>Hotspot </a:t>
            </a:r>
          </a:p>
        </p:txBody>
      </p:sp>
      <p:pic>
        <p:nvPicPr>
          <p:cNvPr id="8" name="Picture 7" descr="A qr code with a arrow pointing to it&#10;&#10;AI-generated content may be incorrect.">
            <a:extLst>
              <a:ext uri="{FF2B5EF4-FFF2-40B4-BE49-F238E27FC236}">
                <a16:creationId xmlns:a16="http://schemas.microsoft.com/office/drawing/2014/main" id="{BE1DA53F-A932-05CD-E637-475B469AF0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606" y="2774755"/>
            <a:ext cx="3808684" cy="4388043"/>
          </a:xfrm>
          <a:prstGeom prst="rect">
            <a:avLst/>
          </a:prstGeom>
        </p:spPr>
      </p:pic>
      <p:sp>
        <p:nvSpPr>
          <p:cNvPr id="13" name="Text 2">
            <a:extLst>
              <a:ext uri="{FF2B5EF4-FFF2-40B4-BE49-F238E27FC236}">
                <a16:creationId xmlns:a16="http://schemas.microsoft.com/office/drawing/2014/main" id="{455486BA-E056-D7EE-6C5C-42839A05D2C4}"/>
              </a:ext>
            </a:extLst>
          </p:cNvPr>
          <p:cNvSpPr/>
          <p:nvPr/>
        </p:nvSpPr>
        <p:spPr>
          <a:xfrm>
            <a:off x="8441194" y="6068171"/>
            <a:ext cx="2647096" cy="5786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defTabSz="761970"/>
            <a:r>
              <a:rPr lang="en-US" sz="2400" dirty="0">
                <a:solidFill>
                  <a:srgbClr val="002060"/>
                </a:solidFill>
                <a:latin typeface="Aptos" panose="020B0004020202020204" pitchFamily="34" charset="0"/>
                <a:ea typeface="Gelasio" pitchFamily="34" charset="-122"/>
                <a:cs typeface="Gelasio" pitchFamily="34" charset="-120"/>
              </a:rPr>
              <a:t>Website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356FDB-1C87-EB65-FFCF-F5B499CE7C3A}"/>
              </a:ext>
            </a:extLst>
          </p:cNvPr>
          <p:cNvSpPr txBox="1"/>
          <p:nvPr/>
        </p:nvSpPr>
        <p:spPr>
          <a:xfrm>
            <a:off x="396655" y="1477004"/>
            <a:ext cx="90712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Connect to the Our Hotspot First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Scan for access the website(GUI)</a:t>
            </a:r>
          </a:p>
        </p:txBody>
      </p:sp>
    </p:spTree>
    <p:extLst>
      <p:ext uri="{BB962C8B-B14F-4D97-AF65-F5344CB8AC3E}">
        <p14:creationId xmlns:p14="http://schemas.microsoft.com/office/powerpoint/2010/main" val="80398738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ECC6AF5-347A-7A7E-8FAC-0667B8845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 flipV="1">
            <a:off x="7613650" y="-9933"/>
            <a:ext cx="4578351" cy="137064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8D21425-4008-D6C9-94AF-E3A84FD22F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 flipV="1">
            <a:off x="8293101" y="-9933"/>
            <a:ext cx="3898900" cy="1168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BD07EAE-C3B7-01EC-4D46-3A61AD901C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 flipV="1">
            <a:off x="8829368" y="-137707"/>
            <a:ext cx="3362632" cy="1028433"/>
          </a:xfrm>
          <a:prstGeom prst="rect">
            <a:avLst/>
          </a:prstGeom>
        </p:spPr>
      </p:pic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>
          <a:xfrm>
            <a:off x="5730568" y="2062969"/>
            <a:ext cx="6197600" cy="2704352"/>
          </a:xfrm>
          <a:noFill/>
          <a:ln>
            <a:noFill/>
          </a:ln>
        </p:spPr>
        <p:txBody>
          <a:bodyPr spcFirstLastPara="1" vert="horz" wrap="square" lIns="121900" tIns="60933" rIns="121900" bIns="60933" rtlCol="0" anchor="b" anchorCtr="0">
            <a:noAutofit/>
          </a:bodyPr>
          <a:lstStyle/>
          <a:p>
            <a:r>
              <a:rPr lang="en-US" sz="7200" dirty="0">
                <a:solidFill>
                  <a:schemeClr val="tx1"/>
                </a:solidFill>
                <a:latin typeface="Aptos" panose="020B0004020202020204" pitchFamily="34" charset="0"/>
              </a:rPr>
              <a:t>OneDrive </a:t>
            </a:r>
          </a:p>
        </p:txBody>
      </p:sp>
      <p:sp>
        <p:nvSpPr>
          <p:cNvPr id="110" name="Google Shape;110;p4"/>
          <p:cNvSpPr txBox="1">
            <a:spLocks noGrp="1"/>
          </p:cNvSpPr>
          <p:nvPr>
            <p:ph type="body" idx="2"/>
          </p:nvPr>
        </p:nvSpPr>
        <p:spPr>
          <a:xfrm>
            <a:off x="965200" y="762825"/>
            <a:ext cx="2774621" cy="2187105"/>
          </a:xfrm>
          <a:noFill/>
          <a:ln>
            <a:noFill/>
          </a:ln>
        </p:spPr>
        <p:txBody>
          <a:bodyPr spcFirstLastPara="1" vert="horz" wrap="square" lIns="121900" tIns="60933" rIns="121900" bIns="60933" rtlCol="0" anchor="b" anchorCtr="0">
            <a:noAutofit/>
          </a:bodyPr>
          <a:lstStyle/>
          <a:p>
            <a:pPr lvl="0"/>
            <a:r>
              <a:rPr lang="en-US" sz="14100" noProof="0" dirty="0">
                <a:solidFill>
                  <a:schemeClr val="tx1"/>
                </a:solidFill>
                <a:latin typeface="Aptos" panose="020B0004020202020204" pitchFamily="34" charset="0"/>
              </a:rPr>
              <a:t>08</a:t>
            </a:r>
          </a:p>
        </p:txBody>
      </p:sp>
      <p:pic>
        <p:nvPicPr>
          <p:cNvPr id="7" name="Picture 6" descr="A blue and yellow object with a black background&#10;&#10;AI-generated content may be incorrect.">
            <a:extLst>
              <a:ext uri="{FF2B5EF4-FFF2-40B4-BE49-F238E27FC236}">
                <a16:creationId xmlns:a16="http://schemas.microsoft.com/office/drawing/2014/main" id="{A1377F27-3847-7D1F-E848-CDA9B16C54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510" y="2525484"/>
            <a:ext cx="3123895" cy="31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666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Word"/>
      </p:transition>
    </mc:Choice>
    <mc:Fallback xmlns="">
      <p:transition spd="slow" advClick="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"/>
          <p:cNvSpPr txBox="1">
            <a:spLocks noGrp="1"/>
          </p:cNvSpPr>
          <p:nvPr>
            <p:ph type="body" idx="1"/>
          </p:nvPr>
        </p:nvSpPr>
        <p:spPr>
          <a:xfrm>
            <a:off x="188684" y="1159676"/>
            <a:ext cx="8923231" cy="3630038"/>
          </a:xfr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marL="380990" indent="-38099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Aptos" panose="020B00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https://elsewedyedu1-my.sharepoint.com/:f:/g/personal/ty2301520_tkh_edu_eg/EnxddOFh1_hMkb1QmUo2E8UBGyIH3nOXRVZVddN27FbXpw?e=MAZcfZ</a:t>
            </a:r>
            <a:r>
              <a:rPr lang="ar-EG" sz="2400" dirty="0">
                <a:latin typeface="Aptos" panose="020B0004020202020204" pitchFamily="34" charset="0"/>
              </a:rPr>
              <a:t> </a:t>
            </a:r>
          </a:p>
          <a:p>
            <a:pPr marL="380990" indent="-38099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This OneDrive include Our code and testing</a:t>
            </a:r>
          </a:p>
        </p:txBody>
      </p:sp>
      <p:sp>
        <p:nvSpPr>
          <p:cNvPr id="125" name="Google Shape;125;p6"/>
          <p:cNvSpPr txBox="1">
            <a:spLocks noGrp="1"/>
          </p:cNvSpPr>
          <p:nvPr>
            <p:ph type="title"/>
          </p:nvPr>
        </p:nvSpPr>
        <p:spPr>
          <a:xfrm>
            <a:off x="0" y="223504"/>
            <a:ext cx="4886629" cy="785037"/>
          </a:xfr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4800" dirty="0">
                <a:solidFill>
                  <a:srgbClr val="FF0000"/>
                </a:solidFill>
                <a:latin typeface="Aptos" panose="020B0004020202020204" pitchFamily="34" charset="0"/>
              </a:rPr>
              <a:t>OneDrive</a:t>
            </a:r>
            <a:endParaRPr lang="en-US" sz="4800" noProof="0" dirty="0">
              <a:solidFill>
                <a:srgbClr val="FF0000"/>
              </a:solidFill>
              <a:latin typeface="Aptos" panose="020B00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001A47-50B2-98DA-D94F-0B6B7335A57E}"/>
              </a:ext>
            </a:extLst>
          </p:cNvPr>
          <p:cNvGrpSpPr/>
          <p:nvPr/>
        </p:nvGrpSpPr>
        <p:grpSpPr>
          <a:xfrm rot="871495" flipV="1">
            <a:off x="9534026" y="-229096"/>
            <a:ext cx="4302711" cy="1183568"/>
            <a:chOff x="6831900" y="4318971"/>
            <a:chExt cx="3227033" cy="887676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13A4152F-4FB7-874A-F538-B3449B2B3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6831900" y="4318971"/>
              <a:ext cx="2724237" cy="815572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FF01BD0F-DD2D-197F-370A-842635466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E28E47AE-9F40-BC2B-5474-EA6A2FE21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F7C22FC-6D9F-7EB4-F628-BA4542CDA658}"/>
              </a:ext>
            </a:extLst>
          </p:cNvPr>
          <p:cNvSpPr/>
          <p:nvPr/>
        </p:nvSpPr>
        <p:spPr>
          <a:xfrm>
            <a:off x="10689983" y="6348867"/>
            <a:ext cx="523311" cy="52331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s-ES" sz="1867" kern="0" dirty="0">
              <a:solidFill>
                <a:srgbClr val="2C2A96"/>
              </a:solidFill>
              <a:latin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153009-327A-8D96-1BD6-22842781471A}"/>
              </a:ext>
            </a:extLst>
          </p:cNvPr>
          <p:cNvSpPr/>
          <p:nvPr/>
        </p:nvSpPr>
        <p:spPr>
          <a:xfrm>
            <a:off x="11213293" y="6348867"/>
            <a:ext cx="523312" cy="5233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s-ES" sz="1867" kern="0" dirty="0">
              <a:solidFill>
                <a:srgbClr val="2C2A96"/>
              </a:solidFill>
              <a:latin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C3DD5E-E3AF-E025-CA49-EF08DB6B348D}"/>
              </a:ext>
            </a:extLst>
          </p:cNvPr>
          <p:cNvSpPr/>
          <p:nvPr/>
        </p:nvSpPr>
        <p:spPr>
          <a:xfrm>
            <a:off x="11711217" y="6348867"/>
            <a:ext cx="523312" cy="5308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s-ES" sz="1867" kern="0" dirty="0">
              <a:solidFill>
                <a:srgbClr val="2C2A96"/>
              </a:solidFill>
              <a:latin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16E778-F0FF-E595-7CC6-3194C3CD0E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project codes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726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>
          <a:xfrm>
            <a:off x="5994400" y="2857499"/>
            <a:ext cx="6197600" cy="1356487"/>
          </a:xfrm>
          <a:noFill/>
          <a:ln>
            <a:noFill/>
          </a:ln>
        </p:spPr>
        <p:txBody>
          <a:bodyPr spcFirstLastPara="1" vert="horz" wrap="square" lIns="121900" tIns="60933" rIns="121900" bIns="60933" rtlCol="0" anchor="b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Contact data</a:t>
            </a:r>
          </a:p>
        </p:txBody>
      </p:sp>
      <p:sp>
        <p:nvSpPr>
          <p:cNvPr id="110" name="Google Shape;110;p4"/>
          <p:cNvSpPr txBox="1">
            <a:spLocks noGrp="1"/>
          </p:cNvSpPr>
          <p:nvPr>
            <p:ph type="body" idx="2"/>
          </p:nvPr>
        </p:nvSpPr>
        <p:spPr>
          <a:xfrm>
            <a:off x="520196" y="296852"/>
            <a:ext cx="2774621" cy="2187105"/>
          </a:xfrm>
          <a:noFill/>
          <a:ln>
            <a:noFill/>
          </a:ln>
        </p:spPr>
        <p:txBody>
          <a:bodyPr spcFirstLastPara="1" vert="horz" wrap="square" lIns="121900" tIns="60933" rIns="121900" bIns="60933" rtlCol="0" anchor="b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  <a:cs typeface="Sora SemiBold" panose="020B0604020202020204" charset="0"/>
              </a:rPr>
              <a:t>09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B451442-18AB-1598-D9A0-EFAA264F6E05}"/>
              </a:ext>
            </a:extLst>
          </p:cNvPr>
          <p:cNvGrpSpPr/>
          <p:nvPr/>
        </p:nvGrpSpPr>
        <p:grpSpPr>
          <a:xfrm rot="10800000" flipV="1">
            <a:off x="8876235" y="5830453"/>
            <a:ext cx="4209143" cy="1233716"/>
            <a:chOff x="-258098" y="4115513"/>
            <a:chExt cx="3691861" cy="1027987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A2373D6B-7F7F-55F5-35BF-FFD05A2AC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0" y="4115513"/>
              <a:ext cx="3433763" cy="1027987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B9D6648B-8CBA-832A-16A1-1770D98E1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58098" y="4267200"/>
              <a:ext cx="2924175" cy="87630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8329D6BA-3E4F-1157-4DEF-60C393F6D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0" y="4372173"/>
              <a:ext cx="2521974" cy="771326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A4CE06B-FC5F-6BDC-21CC-8E8B416ADCF8}"/>
              </a:ext>
            </a:extLst>
          </p:cNvPr>
          <p:cNvGrpSpPr/>
          <p:nvPr/>
        </p:nvGrpSpPr>
        <p:grpSpPr>
          <a:xfrm>
            <a:off x="11604774" y="-372332"/>
            <a:ext cx="723105" cy="2453467"/>
            <a:chOff x="8405486" y="-381319"/>
            <a:chExt cx="840423" cy="285152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4B0A3BA-58C3-BCFD-04D7-80ED89F13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405486" y="0"/>
              <a:ext cx="738514" cy="2470201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7AA27249-E9AC-E19E-07E6-6E7F82824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95236" y="1"/>
              <a:ext cx="448764" cy="1747400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FA9AE4B9-E4C6-1606-3125-42B616F17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853251" y="-381319"/>
              <a:ext cx="392658" cy="1283860"/>
            </a:xfrm>
            <a:prstGeom prst="rect">
              <a:avLst/>
            </a:prstGeom>
          </p:spPr>
        </p:pic>
      </p:grpSp>
      <p:pic>
        <p:nvPicPr>
          <p:cNvPr id="10" name="Picture 9" descr="A blue and yellow object with a black background&#10;&#10;AI-generated content may be incorrect.">
            <a:extLst>
              <a:ext uri="{FF2B5EF4-FFF2-40B4-BE49-F238E27FC236}">
                <a16:creationId xmlns:a16="http://schemas.microsoft.com/office/drawing/2014/main" id="{705802B0-6689-6F6B-F995-4AE1A86C8D5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382" y="1973794"/>
            <a:ext cx="3123895" cy="31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9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Word"/>
      </p:transition>
    </mc:Choice>
    <mc:Fallback xmlns="">
      <p:transition spd="slow" advClick="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694333" y="2408436"/>
            <a:ext cx="4629150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61970">
              <a:lnSpc>
                <a:spcPts val="4556"/>
              </a:lnSpc>
            </a:pPr>
            <a:endParaRPr lang="en-US" sz="364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Text 2"/>
          <p:cNvSpPr/>
          <p:nvPr/>
        </p:nvSpPr>
        <p:spPr>
          <a:xfrm>
            <a:off x="884430" y="1472232"/>
            <a:ext cx="10613237" cy="42361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2400" dirty="0">
                <a:latin typeface="Aptos" panose="020B0004020202020204" pitchFamily="34" charset="0"/>
              </a:rPr>
              <a:t>For further information  </a:t>
            </a:r>
          </a:p>
          <a:p>
            <a:r>
              <a:rPr lang="en-US" sz="2400" dirty="0">
                <a:latin typeface="Aptos" panose="020B0004020202020204" pitchFamily="34" charset="0"/>
              </a:rPr>
              <a:t>Connect us :- </a:t>
            </a:r>
          </a:p>
          <a:p>
            <a:endParaRPr lang="en-US" sz="2400" dirty="0">
              <a:highlight>
                <a:srgbClr val="FFFFFF"/>
              </a:highlight>
              <a:latin typeface="Aptos" panose="020B0004020202020204" pitchFamily="34" charset="0"/>
              <a:hlinkClick r:id="rId3"/>
            </a:endParaRPr>
          </a:p>
          <a:p>
            <a:r>
              <a:rPr lang="en-US" sz="2400" dirty="0">
                <a:highlight>
                  <a:srgbClr val="FFFFFF"/>
                </a:highlight>
                <a:latin typeface="Aptos" panose="020B0004020202020204" pitchFamily="34" charset="0"/>
                <a:hlinkClick r:id="rId3"/>
              </a:rPr>
              <a:t>as2301514@tkh.edu.eg</a:t>
            </a:r>
            <a:endParaRPr lang="en-US" sz="2400" dirty="0">
              <a:highlight>
                <a:srgbClr val="FFFFFF"/>
              </a:highlight>
              <a:latin typeface="Aptos" panose="020B0004020202020204" pitchFamily="34" charset="0"/>
            </a:endParaRPr>
          </a:p>
          <a:p>
            <a:r>
              <a:rPr lang="en-US" sz="2400" dirty="0">
                <a:highlight>
                  <a:srgbClr val="FFFFFF"/>
                </a:highlight>
                <a:latin typeface="Aptos" panose="020B0004020202020204" pitchFamily="34" charset="0"/>
                <a:hlinkClick r:id="rId4"/>
              </a:rPr>
              <a:t>ne2400274@tkh.edu.eg</a:t>
            </a:r>
            <a:endParaRPr lang="en-US" sz="2400" dirty="0">
              <a:highlight>
                <a:srgbClr val="FFFFFF"/>
              </a:highlight>
              <a:latin typeface="Aptos" panose="020B0004020202020204" pitchFamily="34" charset="0"/>
            </a:endParaRPr>
          </a:p>
          <a:p>
            <a:r>
              <a:rPr lang="en-US" sz="2400" dirty="0">
                <a:highlight>
                  <a:srgbClr val="FFFFFF"/>
                </a:highlight>
                <a:latin typeface="Aptos" panose="020B0004020202020204" pitchFamily="34" charset="0"/>
                <a:hlinkClick r:id="rId5"/>
              </a:rPr>
              <a:t>Ya2400171@tkh.edu.eg</a:t>
            </a:r>
            <a:endParaRPr lang="en-US" sz="2400" dirty="0">
              <a:highlight>
                <a:srgbClr val="FFFFFF"/>
              </a:highlight>
              <a:latin typeface="Aptos" panose="020B0004020202020204" pitchFamily="34" charset="0"/>
            </a:endParaRPr>
          </a:p>
          <a:p>
            <a:r>
              <a:rPr lang="en-US" sz="2400" dirty="0">
                <a:highlight>
                  <a:srgbClr val="FFFFFF"/>
                </a:highlight>
                <a:latin typeface="Aptos" panose="020B0004020202020204" pitchFamily="34" charset="0"/>
                <a:hlinkClick r:id="rId6"/>
              </a:rPr>
              <a:t>ty2301520@tkh.edu.eg</a:t>
            </a:r>
            <a:endParaRPr lang="en-US" sz="2400" dirty="0">
              <a:highlight>
                <a:srgbClr val="FFFFFF"/>
              </a:highlight>
              <a:latin typeface="Aptos" panose="020B0004020202020204" pitchFamily="34" charset="0"/>
            </a:endParaRPr>
          </a:p>
          <a:p>
            <a:endParaRPr lang="en-US" sz="2400" dirty="0">
              <a:highlight>
                <a:srgbClr val="FFFFFF"/>
              </a:highlight>
              <a:latin typeface="Aptos" panose="020B0004020202020204" pitchFamily="34" charset="0"/>
            </a:endParaRPr>
          </a:p>
          <a:p>
            <a:endParaRPr lang="en-US" sz="2400" dirty="0">
              <a:highlight>
                <a:srgbClr val="FFFFFF"/>
              </a:highlight>
              <a:latin typeface="Aptos" panose="020B0004020202020204" pitchFamily="34" charset="0"/>
            </a:endParaRPr>
          </a:p>
          <a:p>
            <a:endParaRPr lang="en-US" sz="2400" dirty="0">
              <a:highlight>
                <a:srgbClr val="FFFFFF"/>
              </a:highlight>
              <a:latin typeface="Aptos" panose="020B0004020202020204" pitchFamily="34" charset="0"/>
            </a:endParaRPr>
          </a:p>
          <a:p>
            <a:endParaRPr lang="en-US" sz="2400" b="0" i="0" dirty="0"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</p:txBody>
      </p:sp>
      <p:sp>
        <p:nvSpPr>
          <p:cNvPr id="8" name="Google Shape;56;p13">
            <a:extLst>
              <a:ext uri="{FF2B5EF4-FFF2-40B4-BE49-F238E27FC236}">
                <a16:creationId xmlns:a16="http://schemas.microsoft.com/office/drawing/2014/main" id="{99FFA44E-16FB-855F-C5A2-C819C7DBC510}"/>
              </a:ext>
            </a:extLst>
          </p:cNvPr>
          <p:cNvSpPr txBox="1"/>
          <p:nvPr/>
        </p:nvSpPr>
        <p:spPr>
          <a:xfrm rot="5400000">
            <a:off x="-3357962" y="3357961"/>
            <a:ext cx="6858000" cy="1420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bg1"/>
              </a:solidFill>
            </a:endParaRPr>
          </a:p>
        </p:txBody>
      </p:sp>
      <p:grpSp>
        <p:nvGrpSpPr>
          <p:cNvPr id="9" name="Group 39">
            <a:extLst>
              <a:ext uri="{FF2B5EF4-FFF2-40B4-BE49-F238E27FC236}">
                <a16:creationId xmlns:a16="http://schemas.microsoft.com/office/drawing/2014/main" id="{908336D1-4EBB-F4FF-9768-3507B6237348}"/>
              </a:ext>
            </a:extLst>
          </p:cNvPr>
          <p:cNvGrpSpPr/>
          <p:nvPr/>
        </p:nvGrpSpPr>
        <p:grpSpPr>
          <a:xfrm>
            <a:off x="7529681" y="-51339"/>
            <a:ext cx="6356013" cy="741530"/>
            <a:chOff x="0" y="0"/>
            <a:chExt cx="1876002" cy="218865"/>
          </a:xfrm>
        </p:grpSpPr>
        <p:sp>
          <p:nvSpPr>
            <p:cNvPr id="10" name="Freeform 40">
              <a:extLst>
                <a:ext uri="{FF2B5EF4-FFF2-40B4-BE49-F238E27FC236}">
                  <a16:creationId xmlns:a16="http://schemas.microsoft.com/office/drawing/2014/main" id="{4AB6879C-F71C-AA02-57ED-ACA268D8396E}"/>
                </a:ext>
              </a:extLst>
            </p:cNvPr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41">
              <a:extLst>
                <a:ext uri="{FF2B5EF4-FFF2-40B4-BE49-F238E27FC236}">
                  <a16:creationId xmlns:a16="http://schemas.microsoft.com/office/drawing/2014/main" id="{6315494C-4555-F12A-74EA-9F623F721972}"/>
                </a:ext>
              </a:extLst>
            </p:cNvPr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906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2" name="AutoShape 42">
            <a:extLst>
              <a:ext uri="{FF2B5EF4-FFF2-40B4-BE49-F238E27FC236}">
                <a16:creationId xmlns:a16="http://schemas.microsoft.com/office/drawing/2014/main" id="{53B4E6D1-E701-78DA-1940-0BD00AE96FEA}"/>
              </a:ext>
            </a:extLst>
          </p:cNvPr>
          <p:cNvSpPr/>
          <p:nvPr/>
        </p:nvSpPr>
        <p:spPr>
          <a:xfrm>
            <a:off x="303142" y="1275530"/>
            <a:ext cx="861419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450504F3-F857-B5F5-B89B-08DAB73AF551}"/>
              </a:ext>
            </a:extLst>
          </p:cNvPr>
          <p:cNvSpPr/>
          <p:nvPr/>
        </p:nvSpPr>
        <p:spPr>
          <a:xfrm>
            <a:off x="303142" y="500185"/>
            <a:ext cx="4629150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61970">
              <a:lnSpc>
                <a:spcPts val="4556"/>
              </a:lnSpc>
            </a:pPr>
            <a:r>
              <a:rPr lang="en-US" sz="5400" dirty="0">
                <a:solidFill>
                  <a:srgbClr val="00B050"/>
                </a:solidFill>
                <a:latin typeface="Aptos" panose="020B0004020202020204" pitchFamily="34" charset="0"/>
                <a:ea typeface="Gelasio" pitchFamily="34" charset="-122"/>
                <a:cs typeface="Gelasio" pitchFamily="34" charset="-120"/>
              </a:rPr>
              <a:t>Contact data</a:t>
            </a:r>
            <a:endParaRPr lang="en-US" sz="5400" dirty="0">
              <a:solidFill>
                <a:srgbClr val="00B050"/>
              </a:solidFill>
              <a:latin typeface="Aptos" panose="020B00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E3AC03-76D8-1C0E-B1CB-6563339242C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BB8AF4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0465073" y="3360060"/>
            <a:ext cx="2487384" cy="37310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49E7A9-5308-B457-8A14-D25930085B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42" y="2697758"/>
            <a:ext cx="539888" cy="539888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4EDDC3-9913-1B9E-A3F5-889765AC6115}"/>
              </a:ext>
            </a:extLst>
          </p:cNvPr>
          <p:cNvSpPr txBox="1"/>
          <p:nvPr/>
        </p:nvSpPr>
        <p:spPr>
          <a:xfrm>
            <a:off x="0" y="1078"/>
            <a:ext cx="7666828" cy="144655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8800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________</a:t>
            </a:r>
            <a:endParaRPr lang="en-US" sz="4267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7" name="Google Shape;117;p5"/>
          <p:cNvSpPr txBox="1">
            <a:spLocks noGrp="1"/>
          </p:cNvSpPr>
          <p:nvPr>
            <p:ph type="body" idx="1"/>
          </p:nvPr>
        </p:nvSpPr>
        <p:spPr>
          <a:xfrm>
            <a:off x="250629" y="1885354"/>
            <a:ext cx="11860763" cy="4531918"/>
          </a:xfrm>
          <a:noFill/>
          <a:ln>
            <a:noFill/>
          </a:ln>
        </p:spPr>
        <p:txBody>
          <a:bodyPr spcFirstLastPara="1" vert="horz" wrap="square" lIns="121900" tIns="60933" rIns="121900" bIns="60933" numCol="2" rtlCol="0" anchor="t" anchorCtr="0">
            <a:noAutofit/>
          </a:bodyPr>
          <a:lstStyle/>
          <a:p>
            <a:pPr>
              <a:spcAft>
                <a:spcPts val="1067"/>
              </a:spcAft>
            </a:pPr>
            <a:r>
              <a:rPr lang="en-US" sz="2400" dirty="0">
                <a:latin typeface="Aptos" panose="020B0004020202020204" pitchFamily="34" charset="0"/>
              </a:rPr>
              <a:t>In construction sites, monitoring for cable drums is done manually, which cause</a:t>
            </a:r>
          </a:p>
          <a:p>
            <a:pPr marL="342900" indent="-342900">
              <a:spcAft>
                <a:spcPts val="1067"/>
              </a:spcAft>
              <a:buFont typeface="Wingdings" panose="05000000000000000000" pitchFamily="2" charset="2"/>
              <a:buChar char="v"/>
            </a:pPr>
            <a:r>
              <a:rPr lang="en-US" sz="2400" dirty="0">
                <a:latin typeface="Aptos" panose="020B0004020202020204" pitchFamily="34" charset="0"/>
              </a:rPr>
              <a:t> Time-consuming</a:t>
            </a:r>
          </a:p>
          <a:p>
            <a:pPr marL="342900" indent="-342900">
              <a:spcAft>
                <a:spcPts val="1067"/>
              </a:spcAft>
              <a:buFont typeface="Wingdings" panose="05000000000000000000" pitchFamily="2" charset="2"/>
              <a:buChar char="v"/>
            </a:pPr>
            <a:r>
              <a:rPr lang="en-US" sz="2400" dirty="0">
                <a:latin typeface="Aptos" panose="020B0004020202020204" pitchFamily="34" charset="0"/>
              </a:rPr>
              <a:t>A risk factor</a:t>
            </a:r>
          </a:p>
          <a:p>
            <a:pPr marL="342900" indent="-342900">
              <a:spcAft>
                <a:spcPts val="1067"/>
              </a:spcAft>
              <a:buFont typeface="Wingdings" panose="05000000000000000000" pitchFamily="2" charset="2"/>
              <a:buChar char="v"/>
            </a:pPr>
            <a:r>
              <a:rPr lang="en-US" sz="2400" dirty="0">
                <a:latin typeface="Aptos" panose="020B0004020202020204" pitchFamily="34" charset="0"/>
              </a:rPr>
              <a:t>Use less technology. </a:t>
            </a:r>
          </a:p>
          <a:p>
            <a:pPr marL="342900" indent="-342900">
              <a:spcAft>
                <a:spcPts val="1067"/>
              </a:spcAft>
              <a:buFont typeface="Wingdings" panose="05000000000000000000" pitchFamily="2" charset="2"/>
              <a:buChar char="v"/>
            </a:pPr>
            <a:endParaRPr lang="en-US" sz="2400" dirty="0">
              <a:latin typeface="Aptos" panose="020B0004020202020204" pitchFamily="34" charset="0"/>
            </a:endParaRPr>
          </a:p>
          <a:p>
            <a:pPr>
              <a:spcAft>
                <a:spcPts val="1067"/>
              </a:spcAft>
            </a:pPr>
            <a:r>
              <a:rPr lang="en-US" sz="2400" dirty="0">
                <a:latin typeface="Aptos" panose="020B0004020202020204" pitchFamily="34" charset="0"/>
              </a:rPr>
              <a:t>So, it took a forward push towards designing an iot application with features.</a:t>
            </a:r>
            <a:endParaRPr lang="en-US" sz="2400" noProof="0" dirty="0">
              <a:latin typeface="Aptos" panose="020B0004020202020204" pitchFamily="34" charset="0"/>
              <a:cs typeface="Sora SemiBold" panose="020B0604020202020204" charset="0"/>
            </a:endParaRPr>
          </a:p>
        </p:txBody>
      </p:sp>
      <p:sp>
        <p:nvSpPr>
          <p:cNvPr id="118" name="Google Shape;118;p5"/>
          <p:cNvSpPr txBox="1">
            <a:spLocks noGrp="1"/>
          </p:cNvSpPr>
          <p:nvPr>
            <p:ph type="title"/>
          </p:nvPr>
        </p:nvSpPr>
        <p:spPr>
          <a:xfrm>
            <a:off x="0" y="532934"/>
            <a:ext cx="10261600" cy="595831"/>
          </a:xfr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lvl="0"/>
            <a:r>
              <a:rPr lang="en-US" sz="4400" dirty="0">
                <a:solidFill>
                  <a:schemeClr val="bg2"/>
                </a:solidFill>
                <a:latin typeface="Aptos" panose="020B0004020202020204" pitchFamily="34" charset="0"/>
              </a:rPr>
              <a:t>Background information:-</a:t>
            </a:r>
            <a:br>
              <a:rPr lang="en-US" sz="4400" noProof="0" dirty="0">
                <a:solidFill>
                  <a:schemeClr val="bg2"/>
                </a:solidFill>
                <a:latin typeface="Aptos" panose="020B0004020202020204" pitchFamily="34" charset="0"/>
              </a:rPr>
            </a:br>
            <a:endParaRPr lang="en-US" sz="4400" noProof="0" dirty="0">
              <a:solidFill>
                <a:schemeClr val="bg2"/>
              </a:solidFill>
              <a:latin typeface="Aptos" panose="020B00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1F4343E-B6B8-5C0E-6CE1-7D37F5D6A073}"/>
              </a:ext>
            </a:extLst>
          </p:cNvPr>
          <p:cNvGrpSpPr/>
          <p:nvPr/>
        </p:nvGrpSpPr>
        <p:grpSpPr>
          <a:xfrm>
            <a:off x="9106883" y="5767569"/>
            <a:ext cx="4305028" cy="1174628"/>
            <a:chOff x="6830162" y="4325676"/>
            <a:chExt cx="3228771" cy="880971"/>
          </a:xfrm>
        </p:grpSpPr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75A19C9E-1AFD-F2B9-E1B4-27AB330AD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0162" y="4325676"/>
              <a:ext cx="2724237" cy="815572"/>
            </a:xfrm>
            <a:prstGeom prst="rect">
              <a:avLst/>
            </a:prstGeom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CC7D8B3-3344-984F-DEB2-452F1CDEE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8724EE9-566D-6F52-59DC-56D72F010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6DE7AFC-956D-1E11-8067-17856275DAB3}"/>
              </a:ext>
            </a:extLst>
          </p:cNvPr>
          <p:cNvSpPr txBox="1"/>
          <p:nvPr/>
        </p:nvSpPr>
        <p:spPr>
          <a:xfrm>
            <a:off x="7592311" y="5011487"/>
            <a:ext cx="47160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000" kern="0" dirty="0">
                <a:solidFill>
                  <a:srgbClr val="000000"/>
                </a:solidFill>
                <a:latin typeface="Aptos" panose="020B0004020202020204" pitchFamily="34" charset="0"/>
                <a:cs typeface="Sora SemiBold" panose="020B0604020202020204" charset="0"/>
                <a:sym typeface="Arial"/>
              </a:rPr>
              <a:t>Fig (2), Mentoring of the Drum</a:t>
            </a:r>
            <a:endParaRPr lang="en-US" sz="2000" kern="100" dirty="0">
              <a:solidFill>
                <a:srgbClr val="000000"/>
              </a:solidFill>
              <a:latin typeface="Aptos" panose="020B0004020202020204" pitchFamily="34" charset="0"/>
              <a:ea typeface="Calibri" panose="020F0502020204030204" pitchFamily="34" charset="0"/>
              <a:cs typeface="Sora SemiBold" panose="020B0604020202020204" charset="0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en-US" sz="2000" kern="100" dirty="0">
                <a:solidFill>
                  <a:srgbClr val="000000"/>
                </a:solidFill>
                <a:latin typeface="Aptos" panose="020B0004020202020204" pitchFamily="34" charset="0"/>
                <a:ea typeface="Calibri" panose="020F0502020204030204" pitchFamily="34" charset="0"/>
                <a:cs typeface="Sora SemiBold" panose="020B0604020202020204" charset="0"/>
                <a:sym typeface="Arial"/>
              </a:rPr>
              <a:t>(Elsewedy Electric)</a:t>
            </a:r>
          </a:p>
          <a:p>
            <a:pPr algn="ctr" defTabSz="1219170">
              <a:buClr>
                <a:srgbClr val="000000"/>
              </a:buClr>
            </a:pPr>
            <a:endParaRPr lang="en-US" sz="2000" kern="0" dirty="0">
              <a:solidFill>
                <a:srgbClr val="000000"/>
              </a:solidFill>
              <a:latin typeface="Aptos" panose="020B0004020202020204" pitchFamily="34" charset="0"/>
              <a:cs typeface="Sora SemiBold" panose="020B0604020202020204" charset="0"/>
              <a:sym typeface="Arial"/>
            </a:endParaRPr>
          </a:p>
        </p:txBody>
      </p:sp>
      <p:pic>
        <p:nvPicPr>
          <p:cNvPr id="4098" name="Picture 2" descr="Energy Cables - Elsewedy Website">
            <a:extLst>
              <a:ext uri="{FF2B5EF4-FFF2-40B4-BE49-F238E27FC236}">
                <a16:creationId xmlns:a16="http://schemas.microsoft.com/office/drawing/2014/main" id="{13E1169A-E073-843D-3565-E6C4DED12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95" y="1079686"/>
            <a:ext cx="3412909" cy="383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282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BEF8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4F82409-E909-CEF1-2EC7-539204EBFC5D}"/>
              </a:ext>
            </a:extLst>
          </p:cNvPr>
          <p:cNvGrpSpPr/>
          <p:nvPr/>
        </p:nvGrpSpPr>
        <p:grpSpPr>
          <a:xfrm flipH="1" flipV="1">
            <a:off x="7882467" y="-106356"/>
            <a:ext cx="4922480" cy="1457848"/>
            <a:chOff x="-258097" y="4115513"/>
            <a:chExt cx="3691860" cy="1093386"/>
          </a:xfrm>
          <a:solidFill>
            <a:schemeClr val="bg1"/>
          </a:solidFill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BB51CADF-9894-3C73-7DEA-654381BB2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0" y="4115513"/>
              <a:ext cx="3433763" cy="1027987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F973E413-4AB9-851F-27CF-1EBBEB3BA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58097" y="4303552"/>
              <a:ext cx="2924175" cy="876300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DB7979A2-3DA3-65DE-F3A9-1EBCD858B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56997" y="4437574"/>
              <a:ext cx="2521974" cy="771325"/>
            </a:xfrm>
            <a:prstGeom prst="rect">
              <a:avLst/>
            </a:prstGeom>
          </p:spPr>
        </p:pic>
      </p:grpSp>
      <p:sp>
        <p:nvSpPr>
          <p:cNvPr id="27" name="Google Shape;262;p13">
            <a:extLst>
              <a:ext uri="{FF2B5EF4-FFF2-40B4-BE49-F238E27FC236}">
                <a16:creationId xmlns:a16="http://schemas.microsoft.com/office/drawing/2014/main" id="{71BEE6DE-6862-3383-9607-9B79D36713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8064" y="3323764"/>
            <a:ext cx="6917448" cy="1229852"/>
          </a:xfrm>
          <a:noFill/>
          <a:ln>
            <a:noFill/>
          </a:ln>
        </p:spPr>
        <p:txBody>
          <a:bodyPr spcFirstLastPara="1" vert="horz" wrap="square" lIns="121900" tIns="60933" rIns="121900" bIns="60933" rtlCol="0" anchor="b" anchorCtr="0">
            <a:noAutofit/>
          </a:bodyPr>
          <a:lstStyle/>
          <a:p>
            <a:pPr lvl="0"/>
            <a:r>
              <a:rPr lang="en-US" sz="13800" dirty="0">
                <a:solidFill>
                  <a:schemeClr val="bg2"/>
                </a:solidFill>
                <a:latin typeface="Aptos" panose="020B0004020202020204" pitchFamily="34" charset="0"/>
              </a:rPr>
              <a:t>Thanks!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D70B47-7446-950E-BA9B-62B9264EEEE4}"/>
              </a:ext>
            </a:extLst>
          </p:cNvPr>
          <p:cNvSpPr txBox="1"/>
          <p:nvPr/>
        </p:nvSpPr>
        <p:spPr>
          <a:xfrm>
            <a:off x="3649784" y="4199673"/>
            <a:ext cx="64043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4000" kern="0" dirty="0">
                <a:solidFill>
                  <a:srgbClr val="FFFFFF"/>
                </a:solidFill>
                <a:latin typeface="Aptos" panose="020B0004020202020204" pitchFamily="34" charset="0"/>
                <a:cs typeface="Sora SemiBold" panose="020B0604020202020204" charset="0"/>
                <a:sym typeface="Arial"/>
              </a:rPr>
              <a:t>Any Questions? :) </a:t>
            </a:r>
          </a:p>
        </p:txBody>
      </p:sp>
      <p:pic>
        <p:nvPicPr>
          <p:cNvPr id="2" name="Picture 1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07DD09D3-0B76-729C-7FF6-E50B0C8869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6509"/>
            <a:ext cx="1845352" cy="184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3886"/>
      </p:ext>
    </p:extLst>
  </p:cSld>
  <p:clrMapOvr>
    <a:masterClrMapping/>
  </p:clrMapOvr>
  <p:transition spd="slow" advClick="0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"/>
          <p:cNvSpPr txBox="1">
            <a:spLocks noGrp="1"/>
          </p:cNvSpPr>
          <p:nvPr>
            <p:ph type="body" idx="1"/>
          </p:nvPr>
        </p:nvSpPr>
        <p:spPr>
          <a:xfrm>
            <a:off x="280035" y="1201168"/>
            <a:ext cx="7589801" cy="5710275"/>
          </a:xfr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marL="342900" indent="-342900">
              <a:buFontTx/>
              <a:buChar char="-"/>
            </a:pPr>
            <a:r>
              <a:rPr lang="en-US" sz="2400" kern="100" dirty="0">
                <a:latin typeface="Aptos" panose="020B0004020202020204" pitchFamily="34" charset="0"/>
                <a:cs typeface="Sora SemiBold" panose="020B0604020202020204" charset="0"/>
              </a:rPr>
              <a:t>Monitors cable drum consumption, temperature, and location in real-time.</a:t>
            </a:r>
          </a:p>
          <a:p>
            <a:endParaRPr lang="en-US" sz="2400" kern="100" dirty="0">
              <a:latin typeface="Aptos" panose="020B0004020202020204" pitchFamily="34" charset="0"/>
              <a:cs typeface="Sora SemiBold" panose="020B0604020202020204" charset="0"/>
            </a:endParaRPr>
          </a:p>
          <a:p>
            <a:pPr marL="342900" indent="-342900">
              <a:buFontTx/>
              <a:buChar char="-"/>
            </a:pPr>
            <a:r>
              <a:rPr lang="en-US" sz="2400" kern="100" dirty="0">
                <a:latin typeface="Aptos" panose="020B0004020202020204" pitchFamily="34" charset="0"/>
                <a:cs typeface="Sora SemiBold" panose="020B0604020202020204" charset="0"/>
              </a:rPr>
              <a:t>Aims to predict wire usage trends and alert when the cable length is low.</a:t>
            </a:r>
          </a:p>
          <a:p>
            <a:endParaRPr lang="en-US" sz="2400" kern="100" dirty="0">
              <a:latin typeface="Aptos" panose="020B0004020202020204" pitchFamily="34" charset="0"/>
              <a:cs typeface="Sora SemiBold" panose="020B0604020202020204" charset="0"/>
            </a:endParaRPr>
          </a:p>
          <a:p>
            <a:pPr marL="342900" indent="-342900">
              <a:buFontTx/>
              <a:buChar char="-"/>
            </a:pPr>
            <a:r>
              <a:rPr lang="en-US" sz="2400" kern="100" dirty="0">
                <a:latin typeface="Aptos" panose="020B0004020202020204" pitchFamily="34" charset="0"/>
                <a:cs typeface="Sora SemiBold" panose="020B0604020202020204" charset="0"/>
              </a:rPr>
              <a:t>Remotely manage cable usage, risks, and operational disruptions.</a:t>
            </a:r>
          </a:p>
          <a:p>
            <a:pPr marL="342900" indent="-342900">
              <a:buFontTx/>
              <a:buChar char="-"/>
            </a:pPr>
            <a:endParaRPr lang="en-US" sz="2400" kern="100" dirty="0">
              <a:latin typeface="Aptos" panose="020B0004020202020204" pitchFamily="34" charset="0"/>
              <a:cs typeface="Sora SemiBold" panose="020B0604020202020204" charset="0"/>
            </a:endParaRPr>
          </a:p>
          <a:p>
            <a:pPr marL="342900" indent="-342900">
              <a:buFontTx/>
              <a:buChar char="-"/>
            </a:pPr>
            <a:r>
              <a:rPr lang="en-US" sz="2400" kern="100" dirty="0">
                <a:latin typeface="Aptos" panose="020B0004020202020204" pitchFamily="34" charset="0"/>
                <a:cs typeface="Sora SemiBold" panose="020B0604020202020204" charset="0"/>
              </a:rPr>
              <a:t>Easily installed and operated in industrial environments such as factories or construction sites.</a:t>
            </a:r>
          </a:p>
          <a:p>
            <a:endParaRPr lang="en-US" sz="2400" kern="100" dirty="0">
              <a:latin typeface="Aptos" panose="020B0004020202020204" pitchFamily="34" charset="0"/>
              <a:cs typeface="Sora SemiBold" panose="020B0604020202020204" charset="0"/>
            </a:endParaRPr>
          </a:p>
          <a:p>
            <a:pPr marL="342900" indent="-342900">
              <a:buFontTx/>
              <a:buChar char="-"/>
            </a:pPr>
            <a:r>
              <a:rPr lang="en-US" sz="2400" kern="100" dirty="0">
                <a:latin typeface="Aptos" panose="020B0004020202020204" pitchFamily="34" charset="0"/>
                <a:cs typeface="Sora SemiBold" panose="020B0604020202020204" charset="0"/>
              </a:rPr>
              <a:t>Identification and tracking of cable segments consumed outside the main project scope</a:t>
            </a:r>
          </a:p>
          <a:p>
            <a:pPr marL="342900" indent="-342900">
              <a:buFontTx/>
              <a:buChar char="-"/>
            </a:pPr>
            <a:endParaRPr lang="en-US" sz="2400" kern="100" dirty="0">
              <a:latin typeface="Aptos" panose="020B0004020202020204" pitchFamily="34" charset="0"/>
              <a:cs typeface="Sora SemiBold" panose="020B0604020202020204" charset="0"/>
            </a:endParaRPr>
          </a:p>
        </p:txBody>
      </p:sp>
      <p:sp>
        <p:nvSpPr>
          <p:cNvPr id="125" name="Google Shape;125;p6"/>
          <p:cNvSpPr txBox="1">
            <a:spLocks noGrp="1"/>
          </p:cNvSpPr>
          <p:nvPr>
            <p:ph type="title"/>
          </p:nvPr>
        </p:nvSpPr>
        <p:spPr>
          <a:xfrm>
            <a:off x="280035" y="362688"/>
            <a:ext cx="6628765" cy="785037"/>
          </a:xfr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4800" noProof="0" dirty="0">
                <a:solidFill>
                  <a:schemeClr val="tx2">
                    <a:lumMod val="60000"/>
                    <a:lumOff val="40000"/>
                  </a:schemeClr>
                </a:solidFill>
                <a:latin typeface="Aptos" panose="020B0004020202020204" pitchFamily="34" charset="0"/>
              </a:rPr>
              <a:t>Objective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44EB3F8-CC3F-85A9-54FC-8D7671DA312A}"/>
              </a:ext>
            </a:extLst>
          </p:cNvPr>
          <p:cNvGrpSpPr/>
          <p:nvPr/>
        </p:nvGrpSpPr>
        <p:grpSpPr>
          <a:xfrm rot="11251232" flipH="1">
            <a:off x="9480946" y="-230691"/>
            <a:ext cx="3882247" cy="1059272"/>
            <a:chOff x="6830162" y="4325676"/>
            <a:chExt cx="3228771" cy="880971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6304393D-CD88-8A9B-FA3B-12952A5E9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0162" y="4325676"/>
              <a:ext cx="2724237" cy="815572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ACCFB592-0F26-1B07-494E-4CBF320DE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D6DB0C0D-D559-FFDE-2AE4-FD6E7B215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21CE8E3A-7021-DF62-B6C1-7663EFD84226}"/>
              </a:ext>
            </a:extLst>
          </p:cNvPr>
          <p:cNvSpPr txBox="1"/>
          <p:nvPr/>
        </p:nvSpPr>
        <p:spPr>
          <a:xfrm rot="5400000">
            <a:off x="-3357962" y="3357961"/>
            <a:ext cx="6858000" cy="1420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F7BCC7-3A70-72AD-6C49-4D93F1412512}"/>
              </a:ext>
            </a:extLst>
          </p:cNvPr>
          <p:cNvSpPr txBox="1"/>
          <p:nvPr/>
        </p:nvSpPr>
        <p:spPr>
          <a:xfrm>
            <a:off x="7893324" y="6150114"/>
            <a:ext cx="47160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000" kern="0" dirty="0">
                <a:solidFill>
                  <a:srgbClr val="000000"/>
                </a:solidFill>
                <a:latin typeface="Aptos" panose="020B0004020202020204" pitchFamily="34" charset="0"/>
                <a:cs typeface="Sora SemiBold" panose="020B0604020202020204" charset="0"/>
                <a:sym typeface="Arial"/>
              </a:rPr>
              <a:t>Fig (3), Our project</a:t>
            </a:r>
            <a:endParaRPr lang="en-US" sz="2000" kern="100" dirty="0">
              <a:solidFill>
                <a:srgbClr val="000000"/>
              </a:solidFill>
              <a:latin typeface="Aptos" panose="020B0004020202020204" pitchFamily="34" charset="0"/>
              <a:ea typeface="Calibri" panose="020F0502020204030204" pitchFamily="34" charset="0"/>
              <a:cs typeface="Sora SemiBold" panose="020B0604020202020204" charset="0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en-US" sz="2000" kern="0" dirty="0">
              <a:solidFill>
                <a:srgbClr val="000000"/>
              </a:solidFill>
              <a:latin typeface="Aptos" panose="020B0004020202020204" pitchFamily="34" charset="0"/>
              <a:cs typeface="Sora SemiBold" panose="020B0604020202020204" charset="0"/>
              <a:sym typeface="Arial"/>
            </a:endParaRPr>
          </a:p>
        </p:txBody>
      </p:sp>
      <p:pic>
        <p:nvPicPr>
          <p:cNvPr id="8" name="Picture 7" descr="A white machine with wires and a brown hat&#10;&#10;AI-generated content may be incorrect.">
            <a:extLst>
              <a:ext uri="{FF2B5EF4-FFF2-40B4-BE49-F238E27FC236}">
                <a16:creationId xmlns:a16="http://schemas.microsoft.com/office/drawing/2014/main" id="{93771E4E-1293-7703-737E-14B266ABA9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632" y="1889916"/>
            <a:ext cx="3328249" cy="412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241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>
          <a:extLst>
            <a:ext uri="{FF2B5EF4-FFF2-40B4-BE49-F238E27FC236}">
              <a16:creationId xmlns:a16="http://schemas.microsoft.com/office/drawing/2014/main" id="{1F322BFC-282D-2A6A-988D-9C2D2A553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">
            <a:extLst>
              <a:ext uri="{FF2B5EF4-FFF2-40B4-BE49-F238E27FC236}">
                <a16:creationId xmlns:a16="http://schemas.microsoft.com/office/drawing/2014/main" id="{269132C2-E645-202D-BD02-3C02D42C4B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7055" y="1770160"/>
            <a:ext cx="11497890" cy="5034164"/>
          </a:xfr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2400" kern="100" dirty="0">
                <a:latin typeface="Aptos" panose="020B0004020202020204" pitchFamily="34" charset="0"/>
                <a:cs typeface="Sora SemiBold" panose="020B0604020202020204" charset="0"/>
              </a:rPr>
              <a:t>This system has multiple applications in various industries: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kern="100" dirty="0">
                <a:latin typeface="Aptos" panose="020B0004020202020204" pitchFamily="34" charset="0"/>
                <a:cs typeface="Sora SemiBold" panose="020B0604020202020204" charset="0"/>
              </a:rPr>
              <a:t>Cable Drums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kern="100" dirty="0">
                <a:latin typeface="Aptos" panose="020B0004020202020204" pitchFamily="34" charset="0"/>
                <a:cs typeface="Sora SemiBold" panose="020B0604020202020204" charset="0"/>
              </a:rPr>
              <a:t>Construction Sites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kern="100" dirty="0">
                <a:latin typeface="Aptos" panose="020B0004020202020204" pitchFamily="34" charset="0"/>
                <a:cs typeface="Sora SemiBold" panose="020B0604020202020204" charset="0"/>
              </a:rPr>
              <a:t>Manufacturing and Industrial Processes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kern="100" dirty="0">
                <a:latin typeface="Aptos" panose="020B0004020202020204" pitchFamily="34" charset="0"/>
                <a:cs typeface="Sora SemiBold" panose="020B0604020202020204" charset="0"/>
              </a:rPr>
              <a:t>3D materials </a:t>
            </a:r>
          </a:p>
          <a:p>
            <a:endParaRPr lang="en-US" sz="2400" kern="100" dirty="0">
              <a:latin typeface="Aptos" panose="020B0004020202020204" pitchFamily="34" charset="0"/>
              <a:cs typeface="Sora SemiBold" panose="020B0604020202020204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latin typeface="Aptos" panose="020B0004020202020204" pitchFamily="34" charset="0"/>
                <a:ea typeface="Sora SemiBold" pitchFamily="2" charset="0"/>
                <a:cs typeface="Sora SemiBold" pitchFamily="2" charset="0"/>
                <a:sym typeface="Bebas Neue"/>
              </a:rPr>
              <a:t>Project Idea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kern="100" dirty="0">
                <a:latin typeface="Aptos" panose="020B0004020202020204" pitchFamily="34" charset="0"/>
                <a:cs typeface="Sora SemiBold" panose="020B0604020202020204" charset="0"/>
              </a:rPr>
              <a:t>Smart cable drum monitoring system that is efficient in the</a:t>
            </a:r>
          </a:p>
          <a:p>
            <a:r>
              <a:rPr lang="en-US" sz="2400" kern="100" dirty="0">
                <a:latin typeface="Aptos" panose="020B0004020202020204" pitchFamily="34" charset="0"/>
                <a:cs typeface="Sora SemiBold" panose="020B0604020202020204" charset="0"/>
              </a:rPr>
              <a:t>environment and increases technology usage.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kern="100" dirty="0">
                <a:latin typeface="Aptos" panose="020B0004020202020204" pitchFamily="34" charset="0"/>
                <a:cs typeface="Sora SemiBold" panose="020B0604020202020204" charset="0"/>
              </a:rPr>
              <a:t>It explores the integration of IoT, sensors, and automation</a:t>
            </a:r>
          </a:p>
          <a:p>
            <a:endParaRPr lang="en-US" sz="2400" kern="100" dirty="0">
              <a:latin typeface="Aptos" panose="020B0004020202020204" pitchFamily="34" charset="0"/>
              <a:cs typeface="Sora SemiBold" panose="020B0604020202020204" charset="0"/>
            </a:endParaRPr>
          </a:p>
        </p:txBody>
      </p:sp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3C884424-9F43-5238-6A47-8AF93C7F67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035" y="362688"/>
            <a:ext cx="6628765" cy="785037"/>
          </a:xfr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4800" noProof="0" dirty="0">
                <a:solidFill>
                  <a:schemeClr val="tx2">
                    <a:lumMod val="60000"/>
                    <a:lumOff val="40000"/>
                  </a:schemeClr>
                </a:solidFill>
                <a:latin typeface="Aptos" panose="020B0004020202020204" pitchFamily="34" charset="0"/>
              </a:rPr>
              <a:t>Idea of the project</a:t>
            </a:r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6371879B-993B-8BC3-FB3C-1994A63DCCAE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340598" y="1197288"/>
            <a:ext cx="4429853" cy="523309"/>
          </a:xfrm>
          <a:noFill/>
          <a:ln>
            <a:noFill/>
          </a:ln>
        </p:spPr>
        <p:txBody>
          <a:bodyPr spcFirstLastPara="1" vert="horz" wrap="square" lIns="121900" tIns="60933" rIns="121900" bIns="60933" rtlCol="0" anchor="b" anchorCtr="0">
            <a:noAutofit/>
          </a:bodyPr>
          <a:lstStyle/>
          <a:p>
            <a:pPr lvl="0"/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</a:rPr>
              <a:t>Project Application </a:t>
            </a:r>
            <a:endParaRPr lang="en-US" sz="2800" noProof="0" dirty="0">
              <a:solidFill>
                <a:srgbClr val="000000"/>
              </a:solidFill>
              <a:latin typeface="Aptos" panose="020B00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C15D5B-5592-B3F7-3599-5DD710A92ED3}"/>
              </a:ext>
            </a:extLst>
          </p:cNvPr>
          <p:cNvGrpSpPr/>
          <p:nvPr/>
        </p:nvGrpSpPr>
        <p:grpSpPr>
          <a:xfrm rot="11251232" flipH="1">
            <a:off x="9435975" y="-275661"/>
            <a:ext cx="3882247" cy="1059272"/>
            <a:chOff x="6830162" y="4325676"/>
            <a:chExt cx="3228771" cy="880971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F2EA00CC-EB5B-65C2-4013-CD0A46330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0162" y="4325676"/>
              <a:ext cx="2724237" cy="815572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4670D1FA-4A92-0E69-7FB7-07D55F222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F3841F9A-CA00-816C-3E9A-9BFF0AD37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DD191499-97F8-51D5-D17C-294C0E0ACB3D}"/>
              </a:ext>
            </a:extLst>
          </p:cNvPr>
          <p:cNvSpPr txBox="1"/>
          <p:nvPr/>
        </p:nvSpPr>
        <p:spPr>
          <a:xfrm rot="5400000">
            <a:off x="-3357962" y="3357961"/>
            <a:ext cx="6858000" cy="1420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848C266-8D60-54FF-E163-B5DCE7723D5E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61800" y="1765567"/>
            <a:ext cx="3938357" cy="394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90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Shape 107">
          <a:extLst>
            <a:ext uri="{FF2B5EF4-FFF2-40B4-BE49-F238E27FC236}">
              <a16:creationId xmlns:a16="http://schemas.microsoft.com/office/drawing/2014/main" id="{53FF05B1-D064-F0FC-B395-955054B5A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">
            <a:extLst>
              <a:ext uri="{FF2B5EF4-FFF2-40B4-BE49-F238E27FC236}">
                <a16:creationId xmlns:a16="http://schemas.microsoft.com/office/drawing/2014/main" id="{AD184871-0CC3-DA5B-1E37-17843D1880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67085" y="3109624"/>
            <a:ext cx="7024915" cy="1352176"/>
          </a:xfrm>
          <a:noFill/>
          <a:ln>
            <a:noFill/>
          </a:ln>
        </p:spPr>
        <p:txBody>
          <a:bodyPr spcFirstLastPara="1" vert="horz" wrap="square" lIns="121900" tIns="60933" rIns="121900" bIns="60933" rtlCol="0" anchor="b" anchorCtr="0">
            <a:noAutofit/>
          </a:bodyPr>
          <a:lstStyle/>
          <a:p>
            <a:r>
              <a:rPr lang="en-US" sz="7200" b="1" dirty="0">
                <a:solidFill>
                  <a:schemeClr val="tx1"/>
                </a:solidFill>
              </a:rPr>
              <a:t>System Overview</a:t>
            </a:r>
            <a:endParaRPr lang="en-US" sz="7200" b="1" noProof="0" dirty="0"/>
          </a:p>
        </p:txBody>
      </p:sp>
      <p:sp>
        <p:nvSpPr>
          <p:cNvPr id="110" name="Google Shape;110;p4">
            <a:extLst>
              <a:ext uri="{FF2B5EF4-FFF2-40B4-BE49-F238E27FC236}">
                <a16:creationId xmlns:a16="http://schemas.microsoft.com/office/drawing/2014/main" id="{50DE9730-845E-05E0-A9D7-31B1F210867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20196" y="296852"/>
            <a:ext cx="2774621" cy="2187105"/>
          </a:xfrm>
          <a:noFill/>
          <a:ln>
            <a:noFill/>
          </a:ln>
        </p:spPr>
        <p:txBody>
          <a:bodyPr spcFirstLastPara="1" vert="horz" wrap="square" lIns="121900" tIns="60933" rIns="121900" bIns="60933" rtlCol="0" anchor="b" anchorCtr="0">
            <a:noAutofit/>
          </a:bodyPr>
          <a:lstStyle/>
          <a:p>
            <a:pPr lvl="0"/>
            <a:r>
              <a:rPr lang="en-US" noProof="0" dirty="0">
                <a:solidFill>
                  <a:schemeClr val="tx1"/>
                </a:solidFill>
              </a:rPr>
              <a:t>02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25DE9E9-AEF4-BAEA-7010-BDDB2E5992A6}"/>
              </a:ext>
            </a:extLst>
          </p:cNvPr>
          <p:cNvGrpSpPr/>
          <p:nvPr/>
        </p:nvGrpSpPr>
        <p:grpSpPr>
          <a:xfrm rot="10800000">
            <a:off x="8287655" y="1"/>
            <a:ext cx="4209143" cy="1233716"/>
            <a:chOff x="-258098" y="4115513"/>
            <a:chExt cx="3691861" cy="1027987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3F45E2A2-ABA9-B0F2-D4F5-E4EAE327F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0" y="4115513"/>
              <a:ext cx="3433763" cy="1027987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ED8118C-F7F8-6ED2-7A9E-8A53C55F5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58098" y="4267200"/>
              <a:ext cx="2924175" cy="87630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9F5D98F-A8B3-302F-7130-E44B52C2E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0" y="4372173"/>
              <a:ext cx="2521974" cy="771326"/>
            </a:xfrm>
            <a:prstGeom prst="rect">
              <a:avLst/>
            </a:prstGeom>
          </p:spPr>
        </p:pic>
      </p:grpSp>
      <p:pic>
        <p:nvPicPr>
          <p:cNvPr id="3" name="Picture 2" descr="A close-up of a cable&#10;&#10;AI-generated content may be incorrect.">
            <a:extLst>
              <a:ext uri="{FF2B5EF4-FFF2-40B4-BE49-F238E27FC236}">
                <a16:creationId xmlns:a16="http://schemas.microsoft.com/office/drawing/2014/main" id="{501DB588-A2A4-6C9B-F274-83B0B52E25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31" y="2172759"/>
            <a:ext cx="4095654" cy="340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69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Word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ircuit board with wires&#10;&#10;AI-generated content may be incorrect.">
            <a:extLst>
              <a:ext uri="{FF2B5EF4-FFF2-40B4-BE49-F238E27FC236}">
                <a16:creationId xmlns:a16="http://schemas.microsoft.com/office/drawing/2014/main" id="{AF0A6FCA-B173-8BE5-CF0F-BD0EF96E5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1" y="3732008"/>
            <a:ext cx="4911714" cy="2816664"/>
          </a:xfrm>
          <a:prstGeom prst="rect">
            <a:avLst/>
          </a:prstGeom>
        </p:spPr>
      </p:pic>
      <p:pic>
        <p:nvPicPr>
          <p:cNvPr id="9" name="Picture 8" descr="A white electronic device with wires and a screen&#10;&#10;AI-generated content may be incorrect.">
            <a:extLst>
              <a:ext uri="{FF2B5EF4-FFF2-40B4-BE49-F238E27FC236}">
                <a16:creationId xmlns:a16="http://schemas.microsoft.com/office/drawing/2014/main" id="{0468D012-5C57-CAA1-EEC6-365DB55B90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" t="5516" r="7229" b="36567"/>
          <a:stretch/>
        </p:blipFill>
        <p:spPr>
          <a:xfrm>
            <a:off x="2341303" y="3700161"/>
            <a:ext cx="3739781" cy="2816664"/>
          </a:xfrm>
          <a:prstGeom prst="rect">
            <a:avLst/>
          </a:prstGeom>
        </p:spPr>
      </p:pic>
      <p:sp>
        <p:nvSpPr>
          <p:cNvPr id="135" name="Google Shape;56;p13">
            <a:extLst>
              <a:ext uri="{FF2B5EF4-FFF2-40B4-BE49-F238E27FC236}">
                <a16:creationId xmlns:a16="http://schemas.microsoft.com/office/drawing/2014/main" id="{24B99CE5-F6B5-45BB-1C43-8E0EA4D4E959}"/>
              </a:ext>
            </a:extLst>
          </p:cNvPr>
          <p:cNvSpPr txBox="1"/>
          <p:nvPr/>
        </p:nvSpPr>
        <p:spPr>
          <a:xfrm rot="5400000">
            <a:off x="-3357962" y="3357961"/>
            <a:ext cx="6858000" cy="1420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8718B7-14E1-0BBC-6C0A-D8532CF11CC0}"/>
              </a:ext>
            </a:extLst>
          </p:cNvPr>
          <p:cNvSpPr txBox="1"/>
          <p:nvPr/>
        </p:nvSpPr>
        <p:spPr>
          <a:xfrm>
            <a:off x="482379" y="1038332"/>
            <a:ext cx="1145207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Regarding the temperature, Temperature Sensor (LM35)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Concerning the Motion Sensors, Gyroscope (MPU6050)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About GPS and Tracking, U-Blox NEO6MV2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For displays, LCD 16X2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Push Button </a:t>
            </a:r>
          </a:p>
        </p:txBody>
      </p:sp>
      <p:sp>
        <p:nvSpPr>
          <p:cNvPr id="132" name="Google Shape;132;p7"/>
          <p:cNvSpPr txBox="1">
            <a:spLocks noGrp="1"/>
          </p:cNvSpPr>
          <p:nvPr>
            <p:ph type="title"/>
          </p:nvPr>
        </p:nvSpPr>
        <p:spPr>
          <a:xfrm>
            <a:off x="-515172" y="149821"/>
            <a:ext cx="4710325" cy="705236"/>
          </a:xfr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lvl="0"/>
            <a:r>
              <a:rPr lang="en-US" noProof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Hardware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6B3A6D-5B4C-19C5-D3D7-1E7BC8639579}"/>
              </a:ext>
            </a:extLst>
          </p:cNvPr>
          <p:cNvGrpSpPr/>
          <p:nvPr/>
        </p:nvGrpSpPr>
        <p:grpSpPr>
          <a:xfrm rot="871495" flipV="1">
            <a:off x="10295306" y="-161540"/>
            <a:ext cx="2898236" cy="797232"/>
            <a:chOff x="6831900" y="4318971"/>
            <a:chExt cx="3227033" cy="887676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E047232A-CEF8-4020-3C49-5314F8198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6831900" y="4318971"/>
              <a:ext cx="2724237" cy="81557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61B194DA-ADC0-3E81-6359-B102CCD33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2C8A1E99-D6B4-97D7-5DEA-B138669ED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sp>
        <p:nvSpPr>
          <p:cNvPr id="2" name="Freeform 4"/>
          <p:cNvSpPr/>
          <p:nvPr/>
        </p:nvSpPr>
        <p:spPr>
          <a:xfrm>
            <a:off x="2824162" y="2682220"/>
            <a:ext cx="3271838" cy="591024"/>
          </a:xfrm>
          <a:custGeom>
            <a:avLst/>
            <a:gdLst/>
            <a:ahLst/>
            <a:cxnLst/>
            <a:rect l="l" t="t" r="r" b="b"/>
            <a:pathLst>
              <a:path w="6084495" h="1161585">
                <a:moveTo>
                  <a:pt x="0" y="0"/>
                </a:moveTo>
                <a:lnTo>
                  <a:pt x="6084495" y="0"/>
                </a:lnTo>
                <a:lnTo>
                  <a:pt x="6084495" y="1161585"/>
                </a:lnTo>
                <a:lnTo>
                  <a:pt x="0" y="11615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2325262" y="3366236"/>
            <a:ext cx="3739782" cy="3142568"/>
            <a:chOff x="0" y="0"/>
            <a:chExt cx="6350000" cy="409575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6" name="Freeform 15"/>
            <p:cNvSpPr/>
            <p:nvPr/>
          </p:nvSpPr>
          <p:spPr>
            <a:xfrm>
              <a:off x="95250" y="110490"/>
              <a:ext cx="1186180" cy="311150"/>
            </a:xfrm>
            <a:custGeom>
              <a:avLst/>
              <a:gdLst/>
              <a:ahLst/>
              <a:cxnLst/>
              <a:rect l="l" t="t" r="r" b="b"/>
              <a:pathLst>
                <a:path w="1186180" h="311150">
                  <a:moveTo>
                    <a:pt x="537210" y="99060"/>
                  </a:moveTo>
                  <a:lnTo>
                    <a:pt x="648970" y="99060"/>
                  </a:lnTo>
                  <a:lnTo>
                    <a:pt x="648970" y="210820"/>
                  </a:lnTo>
                  <a:lnTo>
                    <a:pt x="537210" y="210820"/>
                  </a:lnTo>
                  <a:lnTo>
                    <a:pt x="537210" y="99060"/>
                  </a:lnTo>
                  <a:close/>
                  <a:moveTo>
                    <a:pt x="6350" y="0"/>
                  </a:moveTo>
                  <a:lnTo>
                    <a:pt x="312420" y="0"/>
                  </a:lnTo>
                  <a:lnTo>
                    <a:pt x="312420" y="311150"/>
                  </a:lnTo>
                  <a:lnTo>
                    <a:pt x="6350" y="311150"/>
                  </a:lnTo>
                  <a:lnTo>
                    <a:pt x="0" y="311150"/>
                  </a:lnTo>
                  <a:lnTo>
                    <a:pt x="0" y="0"/>
                  </a:lnTo>
                  <a:lnTo>
                    <a:pt x="6350" y="0"/>
                  </a:lnTo>
                  <a:close/>
                  <a:moveTo>
                    <a:pt x="120650" y="156210"/>
                  </a:moveTo>
                  <a:lnTo>
                    <a:pt x="43180" y="232410"/>
                  </a:lnTo>
                  <a:lnTo>
                    <a:pt x="78740" y="267970"/>
                  </a:lnTo>
                  <a:lnTo>
                    <a:pt x="156210" y="190500"/>
                  </a:lnTo>
                  <a:lnTo>
                    <a:pt x="233680" y="267970"/>
                  </a:lnTo>
                  <a:lnTo>
                    <a:pt x="269240" y="232410"/>
                  </a:lnTo>
                  <a:lnTo>
                    <a:pt x="191770" y="156210"/>
                  </a:lnTo>
                  <a:lnTo>
                    <a:pt x="269240" y="78740"/>
                  </a:lnTo>
                  <a:lnTo>
                    <a:pt x="233680" y="43180"/>
                  </a:lnTo>
                  <a:lnTo>
                    <a:pt x="156210" y="120650"/>
                  </a:lnTo>
                  <a:lnTo>
                    <a:pt x="78740" y="43180"/>
                  </a:lnTo>
                  <a:lnTo>
                    <a:pt x="43180" y="78740"/>
                  </a:lnTo>
                  <a:lnTo>
                    <a:pt x="120650" y="156210"/>
                  </a:lnTo>
                  <a:close/>
                  <a:moveTo>
                    <a:pt x="436880" y="0"/>
                  </a:moveTo>
                  <a:lnTo>
                    <a:pt x="748030" y="0"/>
                  </a:lnTo>
                  <a:lnTo>
                    <a:pt x="748030" y="311150"/>
                  </a:lnTo>
                  <a:lnTo>
                    <a:pt x="436880" y="311150"/>
                  </a:lnTo>
                  <a:lnTo>
                    <a:pt x="436880" y="0"/>
                  </a:lnTo>
                  <a:close/>
                  <a:moveTo>
                    <a:pt x="486410" y="261620"/>
                  </a:moveTo>
                  <a:lnTo>
                    <a:pt x="699770" y="261620"/>
                  </a:lnTo>
                  <a:lnTo>
                    <a:pt x="699770" y="48260"/>
                  </a:lnTo>
                  <a:lnTo>
                    <a:pt x="486410" y="48260"/>
                  </a:lnTo>
                  <a:lnTo>
                    <a:pt x="486410" y="261620"/>
                  </a:lnTo>
                  <a:close/>
                  <a:moveTo>
                    <a:pt x="1186180" y="0"/>
                  </a:moveTo>
                  <a:lnTo>
                    <a:pt x="1186180" y="311150"/>
                  </a:lnTo>
                  <a:lnTo>
                    <a:pt x="875030" y="311150"/>
                  </a:lnTo>
                  <a:lnTo>
                    <a:pt x="875030" y="0"/>
                  </a:lnTo>
                  <a:lnTo>
                    <a:pt x="1186180" y="0"/>
                  </a:lnTo>
                  <a:close/>
                  <a:moveTo>
                    <a:pt x="1135380" y="185420"/>
                  </a:moveTo>
                  <a:lnTo>
                    <a:pt x="924560" y="185420"/>
                  </a:lnTo>
                  <a:lnTo>
                    <a:pt x="924560" y="236220"/>
                  </a:lnTo>
                  <a:lnTo>
                    <a:pt x="1135380" y="236220"/>
                  </a:lnTo>
                  <a:lnTo>
                    <a:pt x="1135380" y="185420"/>
                  </a:ln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16"/>
            <p:cNvSpPr/>
            <p:nvPr/>
          </p:nvSpPr>
          <p:spPr>
            <a:xfrm>
              <a:off x="0" y="0"/>
              <a:ext cx="6350000" cy="4095750"/>
            </a:xfrm>
            <a:custGeom>
              <a:avLst/>
              <a:gdLst/>
              <a:ahLst/>
              <a:cxnLst/>
              <a:rect l="l" t="t" r="r" b="b"/>
              <a:pathLst>
                <a:path w="6350000" h="4095750">
                  <a:moveTo>
                    <a:pt x="0" y="0"/>
                  </a:moveTo>
                  <a:lnTo>
                    <a:pt x="0" y="521970"/>
                  </a:lnTo>
                  <a:lnTo>
                    <a:pt x="0" y="4095750"/>
                  </a:lnTo>
                  <a:lnTo>
                    <a:pt x="6350000" y="4095750"/>
                  </a:lnTo>
                  <a:lnTo>
                    <a:pt x="6350000" y="521970"/>
                  </a:lnTo>
                  <a:lnTo>
                    <a:pt x="6350000" y="0"/>
                  </a:lnTo>
                  <a:lnTo>
                    <a:pt x="0" y="0"/>
                  </a:lnTo>
                  <a:close/>
                  <a:moveTo>
                    <a:pt x="6248400" y="3994150"/>
                  </a:moveTo>
                  <a:lnTo>
                    <a:pt x="101600" y="3994150"/>
                  </a:lnTo>
                  <a:lnTo>
                    <a:pt x="101600" y="521970"/>
                  </a:lnTo>
                  <a:lnTo>
                    <a:pt x="6248400" y="521970"/>
                  </a:lnTo>
                  <a:lnTo>
                    <a:pt x="6248400" y="3994150"/>
                  </a:lnTo>
                  <a:close/>
                  <a:moveTo>
                    <a:pt x="1281430" y="110490"/>
                  </a:moveTo>
                  <a:lnTo>
                    <a:pt x="1281430" y="421640"/>
                  </a:lnTo>
                  <a:lnTo>
                    <a:pt x="970280" y="421640"/>
                  </a:lnTo>
                  <a:lnTo>
                    <a:pt x="970280" y="110490"/>
                  </a:lnTo>
                  <a:lnTo>
                    <a:pt x="1281430" y="110490"/>
                  </a:lnTo>
                  <a:close/>
                  <a:moveTo>
                    <a:pt x="844550" y="110490"/>
                  </a:moveTo>
                  <a:lnTo>
                    <a:pt x="844550" y="421640"/>
                  </a:lnTo>
                  <a:lnTo>
                    <a:pt x="532130" y="421640"/>
                  </a:lnTo>
                  <a:lnTo>
                    <a:pt x="532130" y="110490"/>
                  </a:lnTo>
                  <a:lnTo>
                    <a:pt x="844550" y="110490"/>
                  </a:lnTo>
                  <a:close/>
                  <a:moveTo>
                    <a:pt x="407670" y="110490"/>
                  </a:moveTo>
                  <a:lnTo>
                    <a:pt x="407670" y="421640"/>
                  </a:lnTo>
                  <a:lnTo>
                    <a:pt x="101600" y="421640"/>
                  </a:lnTo>
                  <a:lnTo>
                    <a:pt x="95250" y="421640"/>
                  </a:lnTo>
                  <a:lnTo>
                    <a:pt x="95250" y="110490"/>
                  </a:lnTo>
                  <a:lnTo>
                    <a:pt x="101600" y="110490"/>
                  </a:lnTo>
                  <a:lnTo>
                    <a:pt x="407670" y="110490"/>
                  </a:lnTo>
                  <a:close/>
                  <a:moveTo>
                    <a:pt x="364490" y="189230"/>
                  </a:moveTo>
                  <a:lnTo>
                    <a:pt x="287020" y="266700"/>
                  </a:lnTo>
                  <a:lnTo>
                    <a:pt x="364490" y="344170"/>
                  </a:lnTo>
                  <a:lnTo>
                    <a:pt x="328930" y="379730"/>
                  </a:lnTo>
                  <a:lnTo>
                    <a:pt x="251460" y="302260"/>
                  </a:lnTo>
                  <a:lnTo>
                    <a:pt x="173990" y="379730"/>
                  </a:lnTo>
                  <a:lnTo>
                    <a:pt x="138430" y="342900"/>
                  </a:lnTo>
                  <a:lnTo>
                    <a:pt x="215900" y="266700"/>
                  </a:lnTo>
                  <a:lnTo>
                    <a:pt x="138430" y="189230"/>
                  </a:lnTo>
                  <a:lnTo>
                    <a:pt x="173990" y="153670"/>
                  </a:lnTo>
                  <a:lnTo>
                    <a:pt x="251460" y="231140"/>
                  </a:lnTo>
                  <a:lnTo>
                    <a:pt x="328930" y="153670"/>
                  </a:lnTo>
                  <a:lnTo>
                    <a:pt x="364490" y="189230"/>
                  </a:lnTo>
                  <a:close/>
                  <a:moveTo>
                    <a:pt x="795020" y="158750"/>
                  </a:moveTo>
                  <a:lnTo>
                    <a:pt x="581660" y="158750"/>
                  </a:lnTo>
                  <a:lnTo>
                    <a:pt x="581660" y="372110"/>
                  </a:lnTo>
                  <a:lnTo>
                    <a:pt x="795020" y="372110"/>
                  </a:lnTo>
                  <a:lnTo>
                    <a:pt x="795020" y="158750"/>
                  </a:lnTo>
                  <a:close/>
                  <a:moveTo>
                    <a:pt x="744220" y="321310"/>
                  </a:moveTo>
                  <a:lnTo>
                    <a:pt x="632460" y="321310"/>
                  </a:lnTo>
                  <a:lnTo>
                    <a:pt x="632460" y="209550"/>
                  </a:lnTo>
                  <a:lnTo>
                    <a:pt x="744220" y="209550"/>
                  </a:lnTo>
                  <a:lnTo>
                    <a:pt x="744220" y="321310"/>
                  </a:lnTo>
                  <a:close/>
                  <a:moveTo>
                    <a:pt x="1019810" y="295910"/>
                  </a:moveTo>
                  <a:lnTo>
                    <a:pt x="1230630" y="295910"/>
                  </a:lnTo>
                  <a:lnTo>
                    <a:pt x="1230630" y="346710"/>
                  </a:lnTo>
                  <a:lnTo>
                    <a:pt x="1019810" y="346710"/>
                  </a:lnTo>
                  <a:lnTo>
                    <a:pt x="1019810" y="295910"/>
                  </a:ln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03CCB9B-188A-78E9-133A-114A37E055E7}"/>
              </a:ext>
            </a:extLst>
          </p:cNvPr>
          <p:cNvSpPr txBox="1"/>
          <p:nvPr/>
        </p:nvSpPr>
        <p:spPr>
          <a:xfrm>
            <a:off x="3071546" y="2749774"/>
            <a:ext cx="23824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kern="0" dirty="0">
                <a:solidFill>
                  <a:srgbClr val="000000"/>
                </a:solidFill>
                <a:latin typeface="Aptos" panose="020B0004020202020204" pitchFamily="34" charset="0"/>
              </a:rPr>
              <a:t>Project Modeling</a:t>
            </a:r>
          </a:p>
        </p:txBody>
      </p:sp>
      <p:sp>
        <p:nvSpPr>
          <p:cNvPr id="128" name="Freeform 3"/>
          <p:cNvSpPr/>
          <p:nvPr/>
        </p:nvSpPr>
        <p:spPr>
          <a:xfrm>
            <a:off x="7293060" y="2525434"/>
            <a:ext cx="4124991" cy="658254"/>
          </a:xfrm>
          <a:custGeom>
            <a:avLst/>
            <a:gdLst/>
            <a:ahLst/>
            <a:cxnLst/>
            <a:rect l="l" t="t" r="r" b="b"/>
            <a:pathLst>
              <a:path w="6084495" h="1161585">
                <a:moveTo>
                  <a:pt x="0" y="0"/>
                </a:moveTo>
                <a:lnTo>
                  <a:pt x="6084495" y="0"/>
                </a:lnTo>
                <a:lnTo>
                  <a:pt x="6084495" y="1161585"/>
                </a:lnTo>
                <a:lnTo>
                  <a:pt x="0" y="11615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129" name="Group 9"/>
          <p:cNvGrpSpPr>
            <a:grpSpLocks noChangeAspect="1"/>
          </p:cNvGrpSpPr>
          <p:nvPr/>
        </p:nvGrpSpPr>
        <p:grpSpPr>
          <a:xfrm>
            <a:off x="6847079" y="3281998"/>
            <a:ext cx="5002798" cy="3226806"/>
            <a:chOff x="0" y="0"/>
            <a:chExt cx="6350000" cy="409575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30" name="Freeform 11"/>
            <p:cNvSpPr/>
            <p:nvPr/>
          </p:nvSpPr>
          <p:spPr>
            <a:xfrm>
              <a:off x="95250" y="110490"/>
              <a:ext cx="1186180" cy="311150"/>
            </a:xfrm>
            <a:custGeom>
              <a:avLst/>
              <a:gdLst/>
              <a:ahLst/>
              <a:cxnLst/>
              <a:rect l="l" t="t" r="r" b="b"/>
              <a:pathLst>
                <a:path w="1186180" h="311150">
                  <a:moveTo>
                    <a:pt x="537210" y="99060"/>
                  </a:moveTo>
                  <a:lnTo>
                    <a:pt x="648970" y="99060"/>
                  </a:lnTo>
                  <a:lnTo>
                    <a:pt x="648970" y="210820"/>
                  </a:lnTo>
                  <a:lnTo>
                    <a:pt x="537210" y="210820"/>
                  </a:lnTo>
                  <a:lnTo>
                    <a:pt x="537210" y="99060"/>
                  </a:lnTo>
                  <a:close/>
                  <a:moveTo>
                    <a:pt x="6350" y="0"/>
                  </a:moveTo>
                  <a:lnTo>
                    <a:pt x="312420" y="0"/>
                  </a:lnTo>
                  <a:lnTo>
                    <a:pt x="312420" y="311150"/>
                  </a:lnTo>
                  <a:lnTo>
                    <a:pt x="6350" y="311150"/>
                  </a:lnTo>
                  <a:lnTo>
                    <a:pt x="0" y="311150"/>
                  </a:lnTo>
                  <a:lnTo>
                    <a:pt x="0" y="0"/>
                  </a:lnTo>
                  <a:lnTo>
                    <a:pt x="6350" y="0"/>
                  </a:lnTo>
                  <a:close/>
                  <a:moveTo>
                    <a:pt x="120650" y="156210"/>
                  </a:moveTo>
                  <a:lnTo>
                    <a:pt x="43180" y="232410"/>
                  </a:lnTo>
                  <a:lnTo>
                    <a:pt x="78740" y="267970"/>
                  </a:lnTo>
                  <a:lnTo>
                    <a:pt x="156210" y="190500"/>
                  </a:lnTo>
                  <a:lnTo>
                    <a:pt x="233680" y="267970"/>
                  </a:lnTo>
                  <a:lnTo>
                    <a:pt x="269240" y="232410"/>
                  </a:lnTo>
                  <a:lnTo>
                    <a:pt x="191770" y="156210"/>
                  </a:lnTo>
                  <a:lnTo>
                    <a:pt x="269240" y="78740"/>
                  </a:lnTo>
                  <a:lnTo>
                    <a:pt x="233680" y="43180"/>
                  </a:lnTo>
                  <a:lnTo>
                    <a:pt x="156210" y="120650"/>
                  </a:lnTo>
                  <a:lnTo>
                    <a:pt x="78740" y="43180"/>
                  </a:lnTo>
                  <a:lnTo>
                    <a:pt x="43180" y="78740"/>
                  </a:lnTo>
                  <a:lnTo>
                    <a:pt x="120650" y="156210"/>
                  </a:lnTo>
                  <a:close/>
                  <a:moveTo>
                    <a:pt x="436880" y="0"/>
                  </a:moveTo>
                  <a:lnTo>
                    <a:pt x="748030" y="0"/>
                  </a:lnTo>
                  <a:lnTo>
                    <a:pt x="748030" y="311150"/>
                  </a:lnTo>
                  <a:lnTo>
                    <a:pt x="436880" y="311150"/>
                  </a:lnTo>
                  <a:lnTo>
                    <a:pt x="436880" y="0"/>
                  </a:lnTo>
                  <a:close/>
                  <a:moveTo>
                    <a:pt x="486410" y="261620"/>
                  </a:moveTo>
                  <a:lnTo>
                    <a:pt x="699770" y="261620"/>
                  </a:lnTo>
                  <a:lnTo>
                    <a:pt x="699770" y="48260"/>
                  </a:lnTo>
                  <a:lnTo>
                    <a:pt x="486410" y="48260"/>
                  </a:lnTo>
                  <a:lnTo>
                    <a:pt x="486410" y="261620"/>
                  </a:lnTo>
                  <a:close/>
                  <a:moveTo>
                    <a:pt x="1186180" y="0"/>
                  </a:moveTo>
                  <a:lnTo>
                    <a:pt x="1186180" y="311150"/>
                  </a:lnTo>
                  <a:lnTo>
                    <a:pt x="875030" y="311150"/>
                  </a:lnTo>
                  <a:lnTo>
                    <a:pt x="875030" y="0"/>
                  </a:lnTo>
                  <a:lnTo>
                    <a:pt x="1186180" y="0"/>
                  </a:lnTo>
                  <a:close/>
                  <a:moveTo>
                    <a:pt x="1135380" y="185420"/>
                  </a:moveTo>
                  <a:lnTo>
                    <a:pt x="924560" y="185420"/>
                  </a:lnTo>
                  <a:lnTo>
                    <a:pt x="924560" y="236220"/>
                  </a:lnTo>
                  <a:lnTo>
                    <a:pt x="1135380" y="236220"/>
                  </a:lnTo>
                  <a:lnTo>
                    <a:pt x="1135380" y="185420"/>
                  </a:ln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12"/>
            <p:cNvSpPr/>
            <p:nvPr/>
          </p:nvSpPr>
          <p:spPr>
            <a:xfrm>
              <a:off x="0" y="0"/>
              <a:ext cx="6350000" cy="4095750"/>
            </a:xfrm>
            <a:custGeom>
              <a:avLst/>
              <a:gdLst/>
              <a:ahLst/>
              <a:cxnLst/>
              <a:rect l="l" t="t" r="r" b="b"/>
              <a:pathLst>
                <a:path w="6350000" h="4095750">
                  <a:moveTo>
                    <a:pt x="0" y="0"/>
                  </a:moveTo>
                  <a:lnTo>
                    <a:pt x="0" y="521970"/>
                  </a:lnTo>
                  <a:lnTo>
                    <a:pt x="0" y="4095750"/>
                  </a:lnTo>
                  <a:lnTo>
                    <a:pt x="6350000" y="4095750"/>
                  </a:lnTo>
                  <a:lnTo>
                    <a:pt x="6350000" y="521970"/>
                  </a:lnTo>
                  <a:lnTo>
                    <a:pt x="6350000" y="0"/>
                  </a:lnTo>
                  <a:lnTo>
                    <a:pt x="0" y="0"/>
                  </a:lnTo>
                  <a:close/>
                  <a:moveTo>
                    <a:pt x="6248400" y="3994150"/>
                  </a:moveTo>
                  <a:lnTo>
                    <a:pt x="101600" y="3994150"/>
                  </a:lnTo>
                  <a:lnTo>
                    <a:pt x="101600" y="521970"/>
                  </a:lnTo>
                  <a:lnTo>
                    <a:pt x="6248400" y="521970"/>
                  </a:lnTo>
                  <a:lnTo>
                    <a:pt x="6248400" y="3994150"/>
                  </a:lnTo>
                  <a:close/>
                  <a:moveTo>
                    <a:pt x="1281430" y="110490"/>
                  </a:moveTo>
                  <a:lnTo>
                    <a:pt x="1281430" y="421640"/>
                  </a:lnTo>
                  <a:lnTo>
                    <a:pt x="970280" y="421640"/>
                  </a:lnTo>
                  <a:lnTo>
                    <a:pt x="970280" y="110490"/>
                  </a:lnTo>
                  <a:lnTo>
                    <a:pt x="1281430" y="110490"/>
                  </a:lnTo>
                  <a:close/>
                  <a:moveTo>
                    <a:pt x="844550" y="110490"/>
                  </a:moveTo>
                  <a:lnTo>
                    <a:pt x="844550" y="421640"/>
                  </a:lnTo>
                  <a:lnTo>
                    <a:pt x="532130" y="421640"/>
                  </a:lnTo>
                  <a:lnTo>
                    <a:pt x="532130" y="110490"/>
                  </a:lnTo>
                  <a:lnTo>
                    <a:pt x="844550" y="110490"/>
                  </a:lnTo>
                  <a:close/>
                  <a:moveTo>
                    <a:pt x="407670" y="110490"/>
                  </a:moveTo>
                  <a:lnTo>
                    <a:pt x="407670" y="421640"/>
                  </a:lnTo>
                  <a:lnTo>
                    <a:pt x="101600" y="421640"/>
                  </a:lnTo>
                  <a:lnTo>
                    <a:pt x="95250" y="421640"/>
                  </a:lnTo>
                  <a:lnTo>
                    <a:pt x="95250" y="110490"/>
                  </a:lnTo>
                  <a:lnTo>
                    <a:pt x="101600" y="110490"/>
                  </a:lnTo>
                  <a:lnTo>
                    <a:pt x="407670" y="110490"/>
                  </a:lnTo>
                  <a:close/>
                  <a:moveTo>
                    <a:pt x="364490" y="189230"/>
                  </a:moveTo>
                  <a:lnTo>
                    <a:pt x="287020" y="266700"/>
                  </a:lnTo>
                  <a:lnTo>
                    <a:pt x="364490" y="344170"/>
                  </a:lnTo>
                  <a:lnTo>
                    <a:pt x="328930" y="379730"/>
                  </a:lnTo>
                  <a:lnTo>
                    <a:pt x="251460" y="302260"/>
                  </a:lnTo>
                  <a:lnTo>
                    <a:pt x="173990" y="379730"/>
                  </a:lnTo>
                  <a:lnTo>
                    <a:pt x="138430" y="342900"/>
                  </a:lnTo>
                  <a:lnTo>
                    <a:pt x="215900" y="266700"/>
                  </a:lnTo>
                  <a:lnTo>
                    <a:pt x="138430" y="189230"/>
                  </a:lnTo>
                  <a:lnTo>
                    <a:pt x="173990" y="153670"/>
                  </a:lnTo>
                  <a:lnTo>
                    <a:pt x="251460" y="231140"/>
                  </a:lnTo>
                  <a:lnTo>
                    <a:pt x="328930" y="153670"/>
                  </a:lnTo>
                  <a:lnTo>
                    <a:pt x="364490" y="189230"/>
                  </a:lnTo>
                  <a:close/>
                  <a:moveTo>
                    <a:pt x="795020" y="158750"/>
                  </a:moveTo>
                  <a:lnTo>
                    <a:pt x="581660" y="158750"/>
                  </a:lnTo>
                  <a:lnTo>
                    <a:pt x="581660" y="372110"/>
                  </a:lnTo>
                  <a:lnTo>
                    <a:pt x="795020" y="372110"/>
                  </a:lnTo>
                  <a:lnTo>
                    <a:pt x="795020" y="158750"/>
                  </a:lnTo>
                  <a:close/>
                  <a:moveTo>
                    <a:pt x="744220" y="321310"/>
                  </a:moveTo>
                  <a:lnTo>
                    <a:pt x="632460" y="321310"/>
                  </a:lnTo>
                  <a:lnTo>
                    <a:pt x="632460" y="209550"/>
                  </a:lnTo>
                  <a:lnTo>
                    <a:pt x="744220" y="209550"/>
                  </a:lnTo>
                  <a:lnTo>
                    <a:pt x="744220" y="321310"/>
                  </a:lnTo>
                  <a:close/>
                  <a:moveTo>
                    <a:pt x="1019810" y="295910"/>
                  </a:moveTo>
                  <a:lnTo>
                    <a:pt x="1230630" y="295910"/>
                  </a:lnTo>
                  <a:lnTo>
                    <a:pt x="1230630" y="346710"/>
                  </a:lnTo>
                  <a:lnTo>
                    <a:pt x="1019810" y="346710"/>
                  </a:lnTo>
                  <a:lnTo>
                    <a:pt x="1019810" y="295910"/>
                  </a:ln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0F74D13-3938-ABB3-F03E-297DB39FE01E}"/>
              </a:ext>
            </a:extLst>
          </p:cNvPr>
          <p:cNvSpPr txBox="1"/>
          <p:nvPr/>
        </p:nvSpPr>
        <p:spPr>
          <a:xfrm>
            <a:off x="7389382" y="2577622"/>
            <a:ext cx="3403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2000" kern="0" dirty="0">
                <a:solidFill>
                  <a:srgbClr val="000000"/>
                </a:solidFill>
                <a:latin typeface="Aptos" panose="020B0004020202020204" pitchFamily="34" charset="0"/>
                <a:cs typeface="Sora SemiBold" panose="020B0604020202020204" charset="0"/>
                <a:sym typeface="Arial"/>
              </a:rPr>
              <a:t>Connection of the circuit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8B3E00-3134-D1DD-6DC1-6A7A99B9622D}"/>
              </a:ext>
            </a:extLst>
          </p:cNvPr>
          <p:cNvSpPr txBox="1"/>
          <p:nvPr/>
        </p:nvSpPr>
        <p:spPr>
          <a:xfrm>
            <a:off x="3797196" y="6472626"/>
            <a:ext cx="2497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kern="0" dirty="0">
                <a:solidFill>
                  <a:srgbClr val="000000"/>
                </a:solidFill>
                <a:latin typeface="Aptos" panose="020B0004020202020204" pitchFamily="34" charset="0"/>
                <a:cs typeface="Sora SemiBold" panose="020B0604020202020204" charset="0"/>
                <a:sym typeface="Arial"/>
              </a:rPr>
              <a:t>Fig (5)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5EFF84-A901-EF6D-35E4-EE3807D91086}"/>
              </a:ext>
            </a:extLst>
          </p:cNvPr>
          <p:cNvSpPr txBox="1"/>
          <p:nvPr/>
        </p:nvSpPr>
        <p:spPr>
          <a:xfrm>
            <a:off x="9021913" y="6500783"/>
            <a:ext cx="282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kern="0" dirty="0">
                <a:solidFill>
                  <a:srgbClr val="000000"/>
                </a:solidFill>
                <a:latin typeface="Aptos" panose="020B0004020202020204" pitchFamily="34" charset="0"/>
                <a:cs typeface="Sora SemiBold" panose="020B0604020202020204" charset="0"/>
                <a:sym typeface="Arial"/>
              </a:rPr>
              <a:t>Fig (4)</a:t>
            </a:r>
          </a:p>
        </p:txBody>
      </p:sp>
    </p:spTree>
    <p:extLst>
      <p:ext uri="{BB962C8B-B14F-4D97-AF65-F5344CB8AC3E}">
        <p14:creationId xmlns:p14="http://schemas.microsoft.com/office/powerpoint/2010/main" val="154078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sulting with Morph Transition by Slidesgo">
  <a:themeElements>
    <a:clrScheme name="Custom 3">
      <a:dk1>
        <a:srgbClr val="000000"/>
      </a:dk1>
      <a:lt1>
        <a:srgbClr val="2C2A96"/>
      </a:lt1>
      <a:dk2>
        <a:srgbClr val="FFFFFF"/>
      </a:dk2>
      <a:lt2>
        <a:srgbClr val="667EF1"/>
      </a:lt2>
      <a:accent1>
        <a:srgbClr val="B2BEF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onsulting with Morph Transition by Slidesgo">
  <a:themeElements>
    <a:clrScheme name="Custom 3">
      <a:dk1>
        <a:srgbClr val="000000"/>
      </a:dk1>
      <a:lt1>
        <a:srgbClr val="2C2A96"/>
      </a:lt1>
      <a:dk2>
        <a:srgbClr val="FFFFFF"/>
      </a:dk2>
      <a:lt2>
        <a:srgbClr val="667EF1"/>
      </a:lt2>
      <a:accent1>
        <a:srgbClr val="B2BEF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9238</TotalTime>
  <Words>2419</Words>
  <Application>Microsoft Office PowerPoint</Application>
  <PresentationFormat>Widescreen</PresentationFormat>
  <Paragraphs>472</Paragraphs>
  <Slides>50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50</vt:i4>
      </vt:variant>
    </vt:vector>
  </HeadingPairs>
  <TitlesOfParts>
    <vt:vector size="70" baseType="lpstr">
      <vt:lpstr>Agency FB</vt:lpstr>
      <vt:lpstr>Aptos</vt:lpstr>
      <vt:lpstr>Arial</vt:lpstr>
      <vt:lpstr>Bebas Neue</vt:lpstr>
      <vt:lpstr>Calibri</vt:lpstr>
      <vt:lpstr>Calibri Light</vt:lpstr>
      <vt:lpstr>Cambria Math</vt:lpstr>
      <vt:lpstr>Courier New</vt:lpstr>
      <vt:lpstr>Gelasio</vt:lpstr>
      <vt:lpstr>Lato</vt:lpstr>
      <vt:lpstr>Lucida Sans Unicode</vt:lpstr>
      <vt:lpstr>Sora SemiBold</vt:lpstr>
      <vt:lpstr>Trebuchet MS</vt:lpstr>
      <vt:lpstr>Verdana</vt:lpstr>
      <vt:lpstr>Wingdings</vt:lpstr>
      <vt:lpstr>Office Theme</vt:lpstr>
      <vt:lpstr>Consulting with Morph Transition by Slidesgo</vt:lpstr>
      <vt:lpstr>1_Consulting with Morph Transition by Slidesgo</vt:lpstr>
      <vt:lpstr>2_Office Theme</vt:lpstr>
      <vt:lpstr>3_Office Theme</vt:lpstr>
      <vt:lpstr>Cable Drum Case Study of ElSewedy</vt:lpstr>
      <vt:lpstr>PowerPoint Presentation</vt:lpstr>
      <vt:lpstr>Introduction </vt:lpstr>
      <vt:lpstr>Introduction:- </vt:lpstr>
      <vt:lpstr>Background information:- </vt:lpstr>
      <vt:lpstr>Objective </vt:lpstr>
      <vt:lpstr>Idea of the project</vt:lpstr>
      <vt:lpstr>System Overview</vt:lpstr>
      <vt:lpstr>Hardware</vt:lpstr>
      <vt:lpstr>Hardware</vt:lpstr>
      <vt:lpstr>Hardware</vt:lpstr>
      <vt:lpstr>PowerPoint Presentation</vt:lpstr>
      <vt:lpstr>Hardware</vt:lpstr>
      <vt:lpstr>Hardware</vt:lpstr>
      <vt:lpstr>Software</vt:lpstr>
      <vt:lpstr>Software</vt:lpstr>
      <vt:lpstr>Software</vt:lpstr>
      <vt:lpstr>Software</vt:lpstr>
      <vt:lpstr>Software</vt:lpstr>
      <vt:lpstr>Software</vt:lpstr>
      <vt:lpstr>Software</vt:lpstr>
      <vt:lpstr>Software</vt:lpstr>
      <vt:lpstr>Software</vt:lpstr>
      <vt:lpstr>Software</vt:lpstr>
      <vt:lpstr>Software</vt:lpstr>
      <vt:lpstr>Software</vt:lpstr>
      <vt:lpstr>Software</vt:lpstr>
      <vt:lpstr>Software</vt:lpstr>
      <vt:lpstr>Demonstration </vt:lpstr>
      <vt:lpstr>PowerPoint Presentation</vt:lpstr>
      <vt:lpstr>Challenges faced</vt:lpstr>
      <vt:lpstr>challenges faced</vt:lpstr>
      <vt:lpstr>Recommendations</vt:lpstr>
      <vt:lpstr>Recommendations</vt:lpstr>
      <vt:lpstr>GPS recommendations </vt:lpstr>
      <vt:lpstr>Business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PowerPoint Presentation</vt:lpstr>
      <vt:lpstr>OneDrive </vt:lpstr>
      <vt:lpstr>OneDrive</vt:lpstr>
      <vt:lpstr>Contact data</vt:lpstr>
      <vt:lpstr>PowerPoint Presentation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Pick-and-Place Robot</dc:title>
  <dc:creator>Abdalah M Saad</dc:creator>
  <cp:lastModifiedBy>Tarek Younes</cp:lastModifiedBy>
  <cp:revision>59</cp:revision>
  <dcterms:created xsi:type="dcterms:W3CDTF">2024-04-20T15:46:15Z</dcterms:created>
  <dcterms:modified xsi:type="dcterms:W3CDTF">2025-04-15T21:29:53Z</dcterms:modified>
</cp:coreProperties>
</file>